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80" d="100"/>
          <a:sy n="80" d="100"/>
        </p:scale>
        <p:origin x="312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695325" y="42862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>
            <a:off x="1885950" y="48006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</a:t>
            </a: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</a:t>
            </a: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A8186GW0.5W</a:t>
            </a:r>
            <a:endParaRPr lang="en-US" altLang="zh-CN" sz="2000" b="1" kern="120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81-86GHz Power </a:t>
            </a: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Amplifier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72763336"/>
              </p:ext>
            </p:extLst>
          </p:nvPr>
        </p:nvGraphicFramePr>
        <p:xfrm>
          <a:off x="426626" y="3371935"/>
          <a:ext cx="6035001" cy="34326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66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9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07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80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6812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8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81-86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Gain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for  (P1dB)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27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6690455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Output Power for  (</a:t>
                      </a: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PSAT</a:t>
                      </a: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)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6530553"/>
                  </a:ext>
                </a:extLst>
              </a:tr>
              <a:tr h="2688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Input Power </a:t>
                      </a:r>
                      <a:r>
                        <a:rPr lang="en-US" altLang="zh-CN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9215208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Input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7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Output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DC Voltage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VDC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2306107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DC Current (</a:t>
                      </a:r>
                      <a:r>
                        <a:rPr lang="en-US" sz="1300" u="none" strike="noStrike" dirty="0" err="1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Vcc</a:t>
                      </a: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=+8V)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1.8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err="1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Input/Output</a:t>
                      </a: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Port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WR-12 Waveguide with</a:t>
                      </a:r>
                      <a:r>
                        <a:rPr lang="en-US" altLang="zh-CN" sz="1300" b="0" baseline="0" dirty="0" smtClean="0">
                          <a:latin typeface="+mn-lt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300" b="0" baseline="0" dirty="0" smtClean="0">
                          <a:latin typeface="+mn-lt"/>
                          <a:ea typeface="Microsoft JhengHei UI" panose="020B0604030504040204" pitchFamily="34" charset="-120"/>
                        </a:rPr>
                        <a:t>UG-387/U </a:t>
                      </a:r>
                      <a:r>
                        <a:rPr lang="en-US" altLang="zh-CN" sz="1300" b="0" baseline="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Anticocking</a:t>
                      </a:r>
                      <a:r>
                        <a:rPr lang="en-US" altLang="zh-CN" sz="1300" b="0" baseline="0" dirty="0" smtClean="0">
                          <a:latin typeface="+mn-lt"/>
                          <a:ea typeface="Microsoft JhengHei UI" panose="020B0604030504040204" pitchFamily="34" charset="-120"/>
                        </a:rPr>
                        <a:t> Flange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Aluminium</a:t>
                      </a: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/Gold</a:t>
                      </a:r>
                      <a:r>
                        <a:rPr lang="en-US" altLang="zh-CN" sz="1300" baseline="0" dirty="0">
                          <a:latin typeface="+mn-lt"/>
                          <a:ea typeface="Microsoft JhengHei UI" panose="020B0604030504040204" pitchFamily="34" charset="-120"/>
                        </a:rPr>
                        <a:t> Painting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1.6Oz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General Sealing (Standard)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038964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926229" y="1856656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500823"/>
              </p:ext>
            </p:ext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~+50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-25℃~+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85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148924"/>
            <a:ext cx="3551018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amplifier is a </a:t>
            </a:r>
            <a:r>
              <a:rPr lang="en-US" altLang="zh-CN" sz="1300" dirty="0" smtClean="0"/>
              <a:t>power amplifier </a:t>
            </a:r>
            <a:r>
              <a:rPr lang="en-US" altLang="zh-CN" sz="1300" dirty="0"/>
              <a:t>with a </a:t>
            </a:r>
            <a:r>
              <a:rPr lang="en-US" altLang="zh-CN" sz="1300" dirty="0" err="1">
                <a:sym typeface="+mn-ea"/>
              </a:rPr>
              <a:t>typ</a:t>
            </a:r>
            <a:r>
              <a:rPr lang="en-US" altLang="zh-CN" sz="1300" dirty="0"/>
              <a:t> small signal gain of </a:t>
            </a:r>
            <a:r>
              <a:rPr lang="en-US" altLang="zh-CN" sz="1300" dirty="0" smtClean="0"/>
              <a:t>30 </a:t>
            </a:r>
            <a:r>
              <a:rPr lang="en-US" altLang="zh-CN" sz="1300" dirty="0"/>
              <a:t>dB across the frequency range of </a:t>
            </a:r>
            <a:r>
              <a:rPr lang="en-US" altLang="zh-CN" sz="1300" dirty="0" smtClean="0"/>
              <a:t>81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86 </a:t>
            </a:r>
            <a:r>
              <a:rPr lang="en-US" altLang="zh-CN" sz="1300" dirty="0"/>
              <a:t>GHz. The </a:t>
            </a:r>
            <a:r>
              <a:rPr lang="en-US" altLang="zh-CN" sz="1300" dirty="0" err="1">
                <a:sym typeface="+mn-ea"/>
              </a:rPr>
              <a:t>typ</a:t>
            </a:r>
            <a:r>
              <a:rPr lang="en-US" altLang="zh-CN" sz="1300" dirty="0"/>
              <a:t> output power P-1 </a:t>
            </a:r>
            <a:r>
              <a:rPr lang="en-US" altLang="zh-CN" sz="1300" dirty="0" smtClean="0"/>
              <a:t>27 </a:t>
            </a:r>
            <a:r>
              <a:rPr lang="en-US" altLang="zh-CN" sz="1300" dirty="0"/>
              <a:t>dBm. The DC power requirement for the amplifier is +8 </a:t>
            </a:r>
            <a:r>
              <a:rPr lang="en-US" altLang="zh-CN" sz="1300" dirty="0" smtClean="0"/>
              <a:t>VDC/1.8A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>
                <a:latin typeface="+mj-lt"/>
              </a:rPr>
              <a:t>Outline Drawing</a:t>
            </a:r>
          </a:p>
          <a:p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1372184" y="7564417"/>
            <a:ext cx="37875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+mj-lt"/>
              </a:rPr>
              <a:t>***Heat Sink required during operation***</a:t>
            </a: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1. The product is designed to meet environmental ratings but not 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department.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2. </a:t>
            </a:r>
            <a:r>
              <a:rPr lang="en-US" altLang="zh-CN" sz="1200" dirty="0" err="1">
                <a:latin typeface="+mn-lt"/>
              </a:rPr>
              <a:t>Miczen</a:t>
            </a:r>
            <a:r>
              <a:rPr lang="en-US" altLang="zh-CN" sz="1200" dirty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267735"/>
              </p:ext>
            </p:extLst>
          </p:nvPr>
        </p:nvGraphicFramePr>
        <p:xfrm>
          <a:off x="2743200" y="4710113"/>
          <a:ext cx="13716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AutoCAD Drawing" r:id="rId3" imgW="1371600" imgH="485640" progId="AutoCAD.Drawing.23">
                  <p:embed/>
                </p:oleObj>
              </mc:Choice>
              <mc:Fallback>
                <p:oleObj name="AutoCAD Drawing" r:id="rId3" imgW="1371600" imgH="485640" progId="AutoCAD.Drawing.2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43200" y="4710113"/>
                        <a:ext cx="137160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8488510"/>
              </p:ext>
            </p:extLst>
          </p:nvPr>
        </p:nvGraphicFramePr>
        <p:xfrm>
          <a:off x="-1179512" y="2612467"/>
          <a:ext cx="11448184" cy="4054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AutoCAD Drawing" r:id="rId5" imgW="1371600" imgH="485640" progId="AutoCAD.Drawing.23">
                  <p:embed/>
                </p:oleObj>
              </mc:Choice>
              <mc:Fallback>
                <p:oleObj name="AutoCAD Drawing" r:id="rId5" imgW="1371600" imgH="485640" progId="AutoCAD.Drawing.2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1179512" y="2612467"/>
                        <a:ext cx="11448184" cy="40545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b75f8910-5348-48aa-a0c2-8b0e26d3a3ed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25f9762-8d9b-4340-9578-fe3fdcb1741d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341</TotalTime>
  <Words>237</Words>
  <Application>Microsoft Office PowerPoint</Application>
  <PresentationFormat>A4 纸张(210x297 毫米)</PresentationFormat>
  <Paragraphs>62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 Unicode MS</vt:lpstr>
      <vt:lpstr>Microsoft JhengHei UI</vt:lpstr>
      <vt:lpstr>Microsoft YaHei UI</vt:lpstr>
      <vt:lpstr>Roboto</vt:lpstr>
      <vt:lpstr>宋体</vt:lpstr>
      <vt:lpstr>Arial</vt:lpstr>
      <vt:lpstr>Calibri</vt:lpstr>
      <vt:lpstr>Wingdings</vt:lpstr>
      <vt:lpstr>中文背景模板</vt:lpstr>
      <vt:lpstr>AutoCAD Drawing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xin</cp:lastModifiedBy>
  <cp:revision>145</cp:revision>
  <dcterms:created xsi:type="dcterms:W3CDTF">2018-01-02T02:36:00Z</dcterms:created>
  <dcterms:modified xsi:type="dcterms:W3CDTF">2026-03-18T06:31:11Z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5545687F5BE143D2B6DC0005FD01A380_12</vt:lpwstr>
  </property>
  <property fmtid="{D5CDD505-2E9C-101B-9397-08002B2CF9AE}" pid="3" name="KSOProductBuildVer">
    <vt:lpwstr>2052-12.1.0.21915</vt:lpwstr>
  </property>
</Properties>
</file>