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7" autoAdjust="0"/>
    <p:restoredTop sz="84133" autoAdjust="0"/>
  </p:normalViewPr>
  <p:slideViewPr>
    <p:cSldViewPr showGuides="1">
      <p:cViewPr>
        <p:scale>
          <a:sx n="196" d="100"/>
          <a:sy n="196" d="100"/>
        </p:scale>
        <p:origin x="606" y="-3540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7996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405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8247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7306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5430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4663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932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7251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323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1341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7341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</a:t>
            </a:r>
            <a:r>
              <a:rPr lang="en-US" altLang="zh-CN" sz="2000" b="1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: </a:t>
            </a:r>
            <a:r>
              <a:rPr lang="en-US" altLang="zh-CN" sz="2000" b="1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MZPA00401GA10W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000" b="1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0.4-1GHz 10W</a:t>
            </a:r>
            <a:r>
              <a:rPr lang="en-US" altLang="zh-CN" sz="2000" b="1" baseline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altLang="zh-CN" sz="2000" b="1" baseline="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Power </a:t>
            </a: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Amplifier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2628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8519663"/>
              </p:ext>
            </p:extLst>
          </p:nvPr>
        </p:nvGraphicFramePr>
        <p:xfrm>
          <a:off x="404664" y="3512837"/>
          <a:ext cx="5924718" cy="39450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46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716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268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smtClean="0">
                          <a:latin typeface="+mn-lt"/>
                          <a:ea typeface="Microsoft JhengHei UI" panose="020B0604030504040204" pitchFamily="34" charset="-120"/>
                        </a:rPr>
                        <a:t>0.4-1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7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Gain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smtClean="0">
                          <a:latin typeface="+mn-lt"/>
                          <a:ea typeface="Microsoft JhengHei UI" panose="020B0604030504040204" pitchFamily="34" charset="-120"/>
                        </a:rPr>
                        <a:t>40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smtClean="0">
                          <a:latin typeface="+mn-lt"/>
                          <a:ea typeface="Microsoft JhengHei UI" panose="020B0604030504040204" pitchFamily="34" charset="-120"/>
                        </a:rPr>
                        <a:t>46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701">
                <a:tc>
                  <a:txBody>
                    <a:bodyPr/>
                    <a:lstStyle/>
                    <a:p>
                      <a:pPr lvl="0" indent="72000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Gain Flatness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300" smtClean="0">
                          <a:latin typeface="+mn-lt"/>
                          <a:ea typeface="Microsoft JhengHei UI" panose="020B0604030504040204" pitchFamily="34" charset="-120"/>
                        </a:rPr>
                        <a:t>±2.0</a:t>
                      </a:r>
                      <a:endParaRPr lang="zh-CN" altLang="en-US" sz="1300" b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701">
                <a:tc>
                  <a:txBody>
                    <a:bodyPr/>
                    <a:lstStyle/>
                    <a:p>
                      <a:pPr lvl="0" indent="72000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Input </a:t>
                      </a: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VSWR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smtClean="0">
                          <a:latin typeface="+mn-lt"/>
                          <a:ea typeface="Microsoft JhengHei UI" panose="020B0604030504040204" pitchFamily="34" charset="-120"/>
                        </a:rPr>
                        <a:t>2.0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701">
                <a:tc>
                  <a:txBody>
                    <a:bodyPr/>
                    <a:lstStyle/>
                    <a:p>
                      <a:pPr marL="0" marR="0" lvl="0" indent="7200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put</a:t>
                      </a: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VSWR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smtClean="0">
                          <a:latin typeface="+mn-lt"/>
                          <a:ea typeface="Microsoft JhengHei UI" panose="020B0604030504040204" pitchFamily="34" charset="-120"/>
                        </a:rPr>
                        <a:t>2.0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9701">
                <a:tc>
                  <a:txBody>
                    <a:bodyPr/>
                    <a:lstStyle/>
                    <a:p>
                      <a:pPr lvl="0" indent="72000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Output Power for </a:t>
                      </a: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(P1dB)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smtClean="0">
                          <a:latin typeface="+mn-lt"/>
                          <a:ea typeface="Microsoft JhengHei UI" panose="020B0604030504040204" pitchFamily="34" charset="-120"/>
                        </a:rPr>
                        <a:t>40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3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9701">
                <a:tc>
                  <a:txBody>
                    <a:bodyPr/>
                    <a:lstStyle/>
                    <a:p>
                      <a:pPr lvl="0" indent="72000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Spurious</a:t>
                      </a:r>
                      <a:endParaRPr lang="en-US" sz="13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-60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dBc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9701">
                <a:tc>
                  <a:txBody>
                    <a:bodyPr/>
                    <a:lstStyle/>
                    <a:p>
                      <a:pPr marL="0" marR="0" lvl="0" indent="7200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Input Max Power(no </a:t>
                      </a: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damage</a:t>
                      </a: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smtClean="0">
                          <a:latin typeface="+mn-lt"/>
                          <a:ea typeface="Microsoft JhengHei UI" panose="020B0604030504040204" pitchFamily="34" charset="-120"/>
                        </a:rPr>
                        <a:t>10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3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9701">
                <a:tc>
                  <a:txBody>
                    <a:bodyPr/>
                    <a:lstStyle/>
                    <a:p>
                      <a:pPr lvl="0" indent="72000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DC Current (</a:t>
                      </a:r>
                      <a:r>
                        <a:rPr lang="en-US" sz="1300" u="none" strike="noStrike" err="1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Vcc</a:t>
                      </a:r>
                      <a:r>
                        <a:rPr lang="en-US" sz="1300" u="none" strike="noStrike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=+28V)(@Pout=10W)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smtClean="0">
                          <a:latin typeface="+mn-lt"/>
                          <a:ea typeface="Microsoft JhengHei UI" panose="020B0604030504040204" pitchFamily="34" charset="-120"/>
                        </a:rPr>
                        <a:t>3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9701">
                <a:tc>
                  <a:txBody>
                    <a:bodyPr/>
                    <a:lstStyle/>
                    <a:p>
                      <a:pPr lvl="0" indent="72000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kern="1200" dirty="0" smtClean="0">
                          <a:latin typeface="+mn-lt"/>
                          <a:ea typeface="Microsoft JhengHei UI" panose="020B0604030504040204" pitchFamily="34" charset="-120"/>
                        </a:rPr>
                        <a:t>Ω</a:t>
                      </a:r>
                      <a:endParaRPr lang="en-US" altLang="zh-CN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9701">
                <a:tc>
                  <a:txBody>
                    <a:bodyPr/>
                    <a:lstStyle/>
                    <a:p>
                      <a:pPr lvl="0" indent="72000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err="1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Input/Output</a:t>
                      </a: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Connector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smtClean="0">
                          <a:latin typeface="+mn-lt"/>
                        </a:rPr>
                        <a:t>SMA-Female/SMA-Female</a:t>
                      </a:r>
                      <a:endParaRPr lang="zh-CN" altLang="en-US" sz="1300" b="0" dirty="0">
                        <a:latin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0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9701">
                <a:tc>
                  <a:txBody>
                    <a:bodyPr/>
                    <a:lstStyle/>
                    <a:p>
                      <a:pPr marL="0" marR="0" lvl="0" indent="72000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300" b="0" i="0" u="none" strike="noStrike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DC Interface</a:t>
                      </a:r>
                      <a:r>
                        <a:rPr lang="en-US" altLang="zh-CN" sz="1300" b="0" i="0" u="none" strike="noStrike" baseline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 Connector</a:t>
                      </a:r>
                      <a:endParaRPr lang="en-US" altLang="zh-CN" sz="1300" b="0" i="0" u="none" strike="noStrike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300" b="0" smtClean="0">
                          <a:latin typeface="Calibri" panose="020F0502020204030204" pitchFamily="34" charset="0"/>
                        </a:rPr>
                        <a:t>D-Sub 9-Pin, Male</a:t>
                      </a:r>
                      <a:endParaRPr lang="zh-CN" altLang="en-US" sz="1300" b="0" smtClean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797987"/>
                  </a:ext>
                </a:extLst>
              </a:tr>
              <a:tr h="259701">
                <a:tc>
                  <a:txBody>
                    <a:bodyPr/>
                    <a:lstStyle/>
                    <a:p>
                      <a:pPr lvl="0" indent="72000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0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9701">
                <a:tc>
                  <a:txBody>
                    <a:bodyPr/>
                    <a:lstStyle/>
                    <a:p>
                      <a:pPr lvl="0" indent="72000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smtClean="0">
                          <a:latin typeface="Calibri" panose="020F0502020204030204" pitchFamily="34" charset="0"/>
                        </a:rPr>
                        <a:t>External Heatsink (Not</a:t>
                      </a:r>
                      <a:r>
                        <a:rPr lang="en-US" altLang="zh-CN" sz="1300" b="0" baseline="0" smtClean="0">
                          <a:latin typeface="Calibri" panose="020F0502020204030204" pitchFamily="34" charset="0"/>
                        </a:rPr>
                        <a:t> included</a:t>
                      </a:r>
                      <a:r>
                        <a:rPr lang="en-US" altLang="zh-CN" sz="1300" b="0" smtClean="0">
                          <a:latin typeface="Calibri" panose="020F0502020204030204" pitchFamily="34" charset="0"/>
                        </a:rPr>
                        <a:t>)</a:t>
                      </a:r>
                      <a:endParaRPr lang="zh-CN" altLang="en-US" sz="13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0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5046" indent="-185046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5046" indent="-185046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5046" indent="-185046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513073"/>
              </p:ext>
            </p:extLst>
          </p:nvPr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380541284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3044981888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25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716767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41425877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/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/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8" y="1393075"/>
            <a:ext cx="3623026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power amplifier is </a:t>
            </a:r>
            <a:r>
              <a:rPr lang="en-US" altLang="zh-CN" sz="1300"/>
              <a:t>a </a:t>
            </a:r>
            <a:r>
              <a:rPr lang="en-US" altLang="zh-CN" sz="1300" smtClean="0"/>
              <a:t>10W </a:t>
            </a:r>
            <a:r>
              <a:rPr lang="en-US" altLang="zh-CN" sz="1300" dirty="0" smtClean="0"/>
              <a:t>power amplifier </a:t>
            </a:r>
            <a:r>
              <a:rPr lang="en-US" altLang="zh-CN" sz="1300" dirty="0"/>
              <a:t>with a typical small signal gain </a:t>
            </a:r>
            <a:r>
              <a:rPr lang="en-US" altLang="zh-CN" sz="1300"/>
              <a:t>of </a:t>
            </a:r>
            <a:r>
              <a:rPr lang="en-US" altLang="zh-CN" sz="1300" smtClean="0"/>
              <a:t>46 </a:t>
            </a:r>
            <a:r>
              <a:rPr lang="en-US" altLang="zh-CN" sz="1300" dirty="0"/>
              <a:t>dB </a:t>
            </a:r>
            <a:r>
              <a:rPr lang="en-US" altLang="zh-CN" sz="1300" dirty="0" smtClean="0"/>
              <a:t>across </a:t>
            </a:r>
            <a:r>
              <a:rPr lang="en-US" altLang="zh-CN" sz="1300" dirty="0"/>
              <a:t>the frequency range </a:t>
            </a:r>
            <a:r>
              <a:rPr lang="en-US" altLang="zh-CN" sz="1300"/>
              <a:t>of </a:t>
            </a:r>
            <a:r>
              <a:rPr lang="en-US" altLang="zh-CN" sz="1300" smtClean="0"/>
              <a:t>0.4 to 1 GHz</a:t>
            </a:r>
            <a:r>
              <a:rPr lang="en-US" altLang="zh-CN" sz="1300" dirty="0"/>
              <a:t>. </a:t>
            </a:r>
            <a:r>
              <a:rPr lang="en-US" altLang="zh-CN" sz="1300" dirty="0" smtClean="0"/>
              <a:t>The typical output power </a:t>
            </a:r>
            <a:r>
              <a:rPr lang="en-US" altLang="zh-CN" sz="1300" smtClean="0"/>
              <a:t>P-1 </a:t>
            </a:r>
            <a:r>
              <a:rPr lang="en-US" altLang="zh-CN" sz="1300"/>
              <a:t>4</a:t>
            </a:r>
            <a:r>
              <a:rPr lang="en-US" altLang="zh-CN" sz="1300" smtClean="0"/>
              <a:t>0dBm</a:t>
            </a:r>
            <a:r>
              <a:rPr lang="en-US" altLang="zh-CN" sz="1300" dirty="0"/>
              <a:t>. The DC power requirement for the amplifier </a:t>
            </a:r>
            <a:r>
              <a:rPr lang="en-US" altLang="zh-CN" sz="1300"/>
              <a:t>is </a:t>
            </a:r>
            <a:r>
              <a:rPr lang="en-US" altLang="zh-CN" sz="1300" smtClean="0"/>
              <a:t>+12 VDC/3 </a:t>
            </a:r>
            <a:r>
              <a:rPr lang="en-US" altLang="zh-CN" sz="1300" dirty="0" smtClean="0"/>
              <a:t>A</a:t>
            </a:r>
            <a:r>
              <a:rPr lang="en-US" altLang="zh-CN" sz="1300" dirty="0"/>
              <a:t>. Accept 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</p:spTree>
    <p:extLst>
      <p:ext uri="{BB962C8B-B14F-4D97-AF65-F5344CB8AC3E}">
        <p14:creationId xmlns:p14="http://schemas.microsoft.com/office/powerpoint/2010/main" val="136341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16" name="矩形 4"/>
          <p:cNvSpPr>
            <a:spLocks noChangeArrowheads="1"/>
          </p:cNvSpPr>
          <p:nvPr/>
        </p:nvSpPr>
        <p:spPr bwMode="auto">
          <a:xfrm>
            <a:off x="1372184" y="7564417"/>
            <a:ext cx="37875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+mj-lt"/>
              </a:rPr>
              <a:t>***Heat Sink required during operation***</a:t>
            </a:r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33" y="2144688"/>
            <a:ext cx="5510337" cy="2390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66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1116</TotalTime>
  <Words>284</Words>
  <Application>Microsoft Office PowerPoint</Application>
  <PresentationFormat>A4 纸张(210x297 毫米)</PresentationFormat>
  <Paragraphs>64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1" baseType="lpstr">
      <vt:lpstr>Arial Unicode MS</vt:lpstr>
      <vt:lpstr>Microsoft JhengHei UI</vt:lpstr>
      <vt:lpstr>Microsoft YaHei UI</vt:lpstr>
      <vt:lpstr>宋体</vt:lpstr>
      <vt:lpstr>Arial</vt:lpstr>
      <vt:lpstr>Calibri</vt:lpstr>
      <vt:lpstr>Roboto</vt:lpstr>
      <vt:lpstr>Wingdings</vt:lpstr>
      <vt:lpstr>中文背景模板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77</cp:revision>
  <dcterms:created xsi:type="dcterms:W3CDTF">2018-01-02T02:36:00Z</dcterms:created>
  <dcterms:modified xsi:type="dcterms:W3CDTF">2021-12-23T06:50:25Z</dcterms:modified>
</cp:coreProperties>
</file>