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  <p:sldId id="259" r:id="rId5"/>
  </p:sldIdLst>
  <p:sldSz cx="6858000" cy="9906000" type="A4"/>
  <p:notesSz cx="6858000" cy="9144000"/>
  <p:custDataLst>
    <p:tags r:id="rId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0" userDrawn="1">
          <p15:clr>
            <a:srgbClr val="A4A3A4"/>
          </p15:clr>
        </p15:guide>
        <p15:guide id="2" pos="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>
        <p:scale>
          <a:sx n="172" d="100"/>
          <a:sy n="172" d="100"/>
        </p:scale>
        <p:origin x="1122" y="-19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gs" Target="tags/tag2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</a:t>
            </a:r>
            <a:r>
              <a:rPr lang="en-US" altLang="zh-CN" sz="2000" b="1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: </a:t>
            </a:r>
            <a:r>
              <a:rPr lang="en-US" altLang="zh-CN" sz="2000" b="1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MZPA00122GB2W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0.1-22GHz 2W</a:t>
            </a:r>
            <a:r>
              <a:rPr lang="en-US" altLang="zh-CN" sz="2000" b="1" baseline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altLang="zh-CN" sz="2000" b="1" baseline="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Power </a:t>
            </a: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Amplifier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wmf"/><Relationship Id="rId1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image" Target="../media/image12.png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15.png"/><Relationship Id="rId10" Type="http://schemas.openxmlformats.org/officeDocument/2006/relationships/image" Target="../media/image14.png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664" y="3512837"/>
          <a:ext cx="5924718" cy="44646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4677"/>
                <a:gridCol w="835171"/>
                <a:gridCol w="835171"/>
                <a:gridCol w="835171"/>
                <a:gridCol w="724528"/>
              </a:tblGrid>
              <a:tr h="302716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6268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smtClean="0">
                          <a:latin typeface="+mn-lt"/>
                          <a:ea typeface="Microsoft JhengHei UI" panose="020B0604030504040204" pitchFamily="34" charset="-120"/>
                        </a:rPr>
                        <a:t>0.1-22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97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Gain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smtClean="0">
                          <a:latin typeface="+mn-lt"/>
                          <a:ea typeface="Microsoft JhengHei UI" panose="020B0604030504040204" pitchFamily="34" charset="-120"/>
                        </a:rPr>
                        <a:t>33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smtClean="0">
                          <a:latin typeface="+mn-lt"/>
                          <a:ea typeface="Microsoft JhengHei UI" panose="020B0604030504040204" pitchFamily="34" charset="-120"/>
                        </a:rPr>
                        <a:t>35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970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Gain Flatness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smtClean="0">
                          <a:latin typeface="+mn-lt"/>
                          <a:ea typeface="Microsoft JhengHei UI" panose="020B0604030504040204" pitchFamily="34" charset="-120"/>
                        </a:rPr>
                        <a:t>±2.5</a:t>
                      </a:r>
                      <a:endParaRPr lang="zh-CN" altLang="en-US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970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Input </a:t>
                      </a: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VSWR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smtClean="0">
                          <a:latin typeface="+mn-lt"/>
                          <a:ea typeface="Microsoft JhengHei UI" panose="020B0604030504040204" pitchFamily="34" charset="-120"/>
                        </a:rPr>
                        <a:t>2.0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-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970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Out</a:t>
                      </a:r>
                      <a:r>
                        <a:rPr lang="en-US" altLang="zh-CN" sz="1300" u="none" strike="noStrike" baseline="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put</a:t>
                      </a: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VSWR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smtClean="0">
                          <a:latin typeface="+mn-lt"/>
                          <a:ea typeface="Microsoft JhengHei UI" panose="020B0604030504040204" pitchFamily="34" charset="-120"/>
                        </a:rPr>
                        <a:t>2.0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-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970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i="0" u="none" strike="noStrike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Noise Figure</a:t>
                      </a:r>
                      <a:endParaRPr lang="en-US" altLang="zh-CN" sz="1300" b="0" i="0" u="none" strike="noStrike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smtClean="0">
                          <a:latin typeface="+mn-lt"/>
                          <a:ea typeface="Microsoft JhengHei UI" panose="020B0604030504040204" pitchFamily="34" charset="-120"/>
                        </a:rPr>
                        <a:t>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970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Output Power for </a:t>
                      </a: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(P1dB)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smtClean="0">
                          <a:latin typeface="+mn-lt"/>
                          <a:ea typeface="Microsoft JhengHei UI" panose="020B0604030504040204" pitchFamily="34" charset="-120"/>
                        </a:rPr>
                        <a:t>30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err="1" smtClean="0">
                          <a:latin typeface="+mn-lt"/>
                          <a:ea typeface="Microsoft JhengHei UI" panose="020B0604030504040204" pitchFamily="34" charset="-120"/>
                        </a:rPr>
                        <a:t>dBm</a:t>
                      </a:r>
                      <a:endParaRPr lang="en-US" altLang="zh-CN" sz="1300" b="0" dirty="0" err="1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970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Output Power Psat</a:t>
                      </a:r>
                      <a:endParaRPr lang="en-US" sz="1300" b="0" i="0" u="none" strike="noStrik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smtClean="0">
                          <a:latin typeface="+mn-lt"/>
                          <a:ea typeface="Microsoft JhengHei UI" panose="020B0604030504040204" pitchFamily="34" charset="-120"/>
                        </a:rPr>
                        <a:t>33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err="1" smtClean="0">
                          <a:latin typeface="+mn-lt"/>
                          <a:ea typeface="Microsoft JhengHei UI" panose="020B0604030504040204" pitchFamily="34" charset="-120"/>
                        </a:rPr>
                        <a:t>dBm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970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i="0" u="none" strike="noStrike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Spurious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smtClean="0">
                          <a:latin typeface="+mn-lt"/>
                          <a:ea typeface="Microsoft JhengHei UI" panose="020B0604030504040204" pitchFamily="34" charset="-120"/>
                        </a:rPr>
                        <a:t>-60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smtClean="0">
                          <a:latin typeface="+mn-lt"/>
                          <a:ea typeface="Microsoft JhengHei UI" panose="020B0604030504040204" pitchFamily="34" charset="-120"/>
                        </a:rPr>
                        <a:t>dBc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970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Input Max Power(no </a:t>
                      </a:r>
                      <a:r>
                        <a:rPr lang="en-US" altLang="zh-CN" sz="1300" u="none" strike="noStrike" kern="120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damage</a:t>
                      </a: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smtClean="0">
                          <a:latin typeface="+mn-lt"/>
                          <a:ea typeface="Microsoft JhengHei UI" panose="020B0604030504040204" pitchFamily="34" charset="-120"/>
                        </a:rPr>
                        <a:t>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err="1" smtClean="0">
                          <a:latin typeface="+mn-lt"/>
                          <a:ea typeface="Microsoft JhengHei UI" panose="020B0604030504040204" pitchFamily="34" charset="-120"/>
                        </a:rPr>
                        <a:t>dBm</a:t>
                      </a:r>
                      <a:endParaRPr lang="en-US" altLang="zh-CN" sz="1300" b="0" dirty="0" err="1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970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DC Current (</a:t>
                      </a:r>
                      <a:r>
                        <a:rPr lang="en-US" sz="1300" u="none" strike="noStrike" err="1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Vcc</a:t>
                      </a:r>
                      <a:r>
                        <a:rPr lang="en-US" sz="1300" u="none" strike="noStrike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=+18V)(@P1dB)</a:t>
                      </a:r>
                      <a:endParaRPr lang="en-US" sz="13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smtClean="0">
                          <a:latin typeface="+mn-lt"/>
                          <a:ea typeface="Microsoft JhengHei UI" panose="020B0604030504040204" pitchFamily="34" charset="-120"/>
                        </a:rPr>
                        <a:t>0.8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smtClean="0">
                          <a:latin typeface="+mn-lt"/>
                          <a:ea typeface="Microsoft JhengHei UI" panose="020B0604030504040204" pitchFamily="34" charset="-120"/>
                        </a:rPr>
                        <a:t>0.9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A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970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kern="1200" dirty="0" smtClean="0">
                          <a:latin typeface="+mn-lt"/>
                          <a:ea typeface="Microsoft JhengHei UI" panose="020B0604030504040204" pitchFamily="34" charset="-120"/>
                        </a:rPr>
                        <a:t>Ω</a:t>
                      </a:r>
                      <a:endParaRPr lang="en-US" altLang="zh-CN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970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err="1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Input/Output</a:t>
                      </a: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Connector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smtClean="0">
                          <a:latin typeface="+mn-lt"/>
                          <a:ea typeface="Microsoft JhengHei UI" panose="020B0604030504040204" pitchFamily="34" charset="-120"/>
                        </a:rPr>
                        <a:t>SMA-Female/SMA-Female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70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smtClean="0">
                          <a:latin typeface="Calibri" panose="020F0502020204030204" pitchFamily="34" charset="0"/>
                        </a:rPr>
                        <a:t>Aluminium</a:t>
                      </a:r>
                      <a:endParaRPr lang="zh-CN" altLang="en-US" sz="1300" b="0" dirty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70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smtClean="0">
                          <a:latin typeface="+mn-lt"/>
                          <a:ea typeface="Microsoft JhengHei UI" panose="020B0604030504040204" pitchFamily="34" charset="-120"/>
                        </a:rPr>
                        <a:t>50g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70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i="0" u="none" strike="noStrike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General Sealing (Standard)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25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125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8" y="1393075"/>
            <a:ext cx="3623026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power amplifier is </a:t>
            </a:r>
            <a:r>
              <a:rPr lang="en-US" altLang="zh-CN" sz="1300"/>
              <a:t>a </a:t>
            </a:r>
            <a:r>
              <a:rPr lang="en-US" altLang="zh-CN" sz="1300" smtClean="0"/>
              <a:t>2W </a:t>
            </a:r>
            <a:r>
              <a:rPr lang="en-US" altLang="zh-CN" sz="1300" dirty="0" smtClean="0"/>
              <a:t>power amplifier </a:t>
            </a:r>
            <a:r>
              <a:rPr lang="en-US" altLang="zh-CN" sz="1300" dirty="0"/>
              <a:t>with a typical small signal gain </a:t>
            </a:r>
            <a:r>
              <a:rPr lang="en-US" altLang="zh-CN" sz="1300"/>
              <a:t>of </a:t>
            </a:r>
            <a:r>
              <a:rPr lang="en-US" altLang="zh-CN" sz="1300" smtClean="0"/>
              <a:t>35 </a:t>
            </a:r>
            <a:r>
              <a:rPr lang="en-US" altLang="zh-CN" sz="1300" dirty="0"/>
              <a:t>dB </a:t>
            </a:r>
            <a:r>
              <a:rPr lang="en-US" altLang="zh-CN" sz="1300" dirty="0" smtClean="0"/>
              <a:t>across </a:t>
            </a:r>
            <a:r>
              <a:rPr lang="en-US" altLang="zh-CN" sz="1300" dirty="0"/>
              <a:t>the frequency range </a:t>
            </a:r>
            <a:r>
              <a:rPr lang="en-US" altLang="zh-CN" sz="1300"/>
              <a:t>of </a:t>
            </a:r>
            <a:r>
              <a:rPr lang="en-US" altLang="zh-CN" sz="1300" smtClean="0"/>
              <a:t>0.1 </a:t>
            </a:r>
            <a:r>
              <a:rPr lang="en-US" altLang="zh-CN" sz="1300"/>
              <a:t>to </a:t>
            </a:r>
            <a:r>
              <a:rPr lang="en-US" altLang="zh-CN" sz="1300" smtClean="0"/>
              <a:t>22 </a:t>
            </a:r>
            <a:r>
              <a:rPr lang="en-US" altLang="zh-CN" sz="1300" dirty="0"/>
              <a:t>GHz. </a:t>
            </a:r>
            <a:r>
              <a:rPr lang="en-US" altLang="zh-CN" sz="1300" dirty="0" smtClean="0"/>
              <a:t>The typical output power </a:t>
            </a:r>
            <a:r>
              <a:rPr lang="en-US" altLang="zh-CN" sz="1300" smtClean="0"/>
              <a:t>P-1 </a:t>
            </a:r>
            <a:r>
              <a:rPr lang="en-US" altLang="zh-CN" sz="1300" smtClean="0"/>
              <a:t>30dBm</a:t>
            </a:r>
            <a:r>
              <a:rPr lang="en-US" altLang="zh-CN" sz="1300" dirty="0"/>
              <a:t>. The DC power requirement for the amplifier </a:t>
            </a:r>
            <a:r>
              <a:rPr lang="en-US" altLang="zh-CN" sz="1300"/>
              <a:t>is </a:t>
            </a:r>
            <a:r>
              <a:rPr lang="en-US" altLang="zh-CN" sz="1300" smtClean="0"/>
              <a:t>+24 VDC/0.9 </a:t>
            </a:r>
            <a:r>
              <a:rPr lang="en-US" altLang="zh-CN" sz="1300" dirty="0" smtClean="0"/>
              <a:t>A</a:t>
            </a:r>
            <a:r>
              <a:rPr lang="en-US" altLang="zh-CN" sz="1300" dirty="0"/>
              <a:t>. Accept customization according to different </a:t>
            </a:r>
            <a:r>
              <a:rPr lang="en-US" altLang="zh-CN" sz="1300" dirty="0" smtClean="0"/>
              <a:t>needs.</a:t>
            </a:r>
            <a:endParaRPr lang="zh-CN" alt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  <a:endParaRPr lang="en-US" altLang="zh-CN" sz="1600" b="1" dirty="0" smtClean="0">
              <a:latin typeface="+mj-lt"/>
            </a:endParaRP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16" name="矩形 4"/>
          <p:cNvSpPr>
            <a:spLocks noChangeArrowheads="1"/>
          </p:cNvSpPr>
          <p:nvPr/>
        </p:nvSpPr>
        <p:spPr bwMode="auto">
          <a:xfrm>
            <a:off x="1372184" y="7564417"/>
            <a:ext cx="37875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+mj-lt"/>
              </a:rPr>
              <a:t>***Heat Sink required during operation***</a:t>
            </a:r>
            <a:endParaRPr lang="zh-CN" altLang="en-US" sz="16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  <a:endParaRPr lang="en-US" altLang="zh-CN" sz="1200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627300" y="1374916"/>
          <a:ext cx="5400000" cy="44120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0" name="AutoCAD Drawing" r:id="rId1" imgW="312039000" imgH="255079500" progId="AutoCAD.Drawing.17">
                  <p:embed/>
                </p:oleObj>
              </mc:Choice>
              <mc:Fallback>
                <p:oleObj name="AutoCAD Drawing" r:id="rId1" imgW="312039000" imgH="255079500" progId="AutoCAD.Drawing.17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7300" y="1374916"/>
                        <a:ext cx="5400000" cy="44120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195598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smtClean="0">
                <a:latin typeface="+mj-lt"/>
              </a:rPr>
              <a:t>Performance Plot</a:t>
            </a:r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pic>
        <p:nvPicPr>
          <p:cNvPr id="17" name="Picture 9" descr="E:\规格书备份\曲线图备份_from 2019-07\待整理\P-1\MZPA00122GA1W(ILA-0020-2.0+XT3064+HMC998)\2020-3-26-16.18-data&amp;gragh\__2020-3-26_16.20_GAIN.bmp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59" y="7461752"/>
            <a:ext cx="2844000" cy="1386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0" descr="E:\规格书备份\曲线图备份_from 2019-07\待整理\P-1\MZPA00122GB2W\__2019-12-25_10.24_GAINplot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65" y="8383243"/>
            <a:ext cx="720000" cy="275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0" name="表格 39"/>
          <p:cNvGraphicFramePr>
            <a:graphicFrameLocks noGrp="1"/>
          </p:cNvGraphicFramePr>
          <p:nvPr/>
        </p:nvGraphicFramePr>
        <p:xfrm>
          <a:off x="404809" y="1784647"/>
          <a:ext cx="5976940" cy="7129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8470"/>
                <a:gridCol w="2988470"/>
              </a:tblGrid>
              <a:tr h="1782292">
                <a:tc>
                  <a:txBody>
                    <a:bodyPr/>
                    <a:lstStyle/>
                    <a:p>
                      <a:endParaRPr lang="zh-CN" altLang="en-US" sz="10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8229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000" b="1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000" b="1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82292">
                <a:tc>
                  <a:txBody>
                    <a:bodyPr/>
                    <a:lstStyle/>
                    <a:p>
                      <a:endParaRPr lang="zh-CN" altLang="en-US" sz="1000" b="1" dirty="0"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000" b="1" dirty="0"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82292">
                <a:tc>
                  <a:txBody>
                    <a:bodyPr/>
                    <a:lstStyle/>
                    <a:p>
                      <a:endParaRPr lang="zh-CN" altLang="en-US" sz="1000" b="1" dirty="0"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000" b="1" dirty="0"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1" name="Picture 2" descr="F:\曲线数据\曲线\19110102-MZPA00122GB2W\2020-2-25-15.23-Temperature graph&amp;plot\Gain&amp;return loss 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13" y="1987362"/>
            <a:ext cx="2880000" cy="1366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3" descr="F:\曲线数据\曲线\19110102-MZPA00122GB2W\2020-2-25-15.23-Temperature graph&amp;plot\Gain vs. Temperature.bm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986440"/>
            <a:ext cx="2880000" cy="1368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F:\曲线数据\曲线\19110102-MZPA00122GB2W\2020-2-25-15.23-Temperature graph&amp;plot\Input Return Loss vs.Temperature .bmp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13" y="3761416"/>
            <a:ext cx="2880000" cy="1366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5" descr="F:\曲线数据\曲线\19110102-MZPA00122GB2W\2020-2-25-15.23-Temperature graph&amp;plot\Output Return Loss vs. Temperature  .bmp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761416"/>
            <a:ext cx="2880000" cy="1366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6" descr="F:\曲线数据\曲线\19110102-MZPA00122GB2W\2020-2-25-15.23-Temperature graph&amp;plot\plot1.bmp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606" y="2390325"/>
            <a:ext cx="540000" cy="27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7" descr="F:\曲线数据\曲线\19110102-MZPA00122GB2W\2020-2-25-15.23-Temperature graph&amp;plot\plot2.bmp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606" y="3924697"/>
            <a:ext cx="540000" cy="27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7" descr="F:\曲线数据\曲线\19110102-MZPA00122GB2W\2020-2-25-15.23-Temperature graph&amp;plot\plot2.bmp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064" y="3972322"/>
            <a:ext cx="540000" cy="27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7" descr="F:\曲线数据\曲线\19110102-MZPA00122GB2W\2020-2-25-15.23-Temperature graph&amp;plot\plot2.bmp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064" y="2857142"/>
            <a:ext cx="540000" cy="27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10" y="5633805"/>
            <a:ext cx="2864006" cy="1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2928" y="5633805"/>
            <a:ext cx="2792144" cy="1346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19" y="7356414"/>
            <a:ext cx="2843787" cy="1386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7ad130c6-3df6-49e7-86ff-74d7e63bfdfa}"/>
</p:tagLst>
</file>

<file path=ppt/tags/tag2.xml><?xml version="1.0" encoding="utf-8"?>
<p:tagLst xmlns:p="http://schemas.openxmlformats.org/presentationml/2006/main">
  <p:tag name="COMMONDATA" val="eyJoZGlkIjoiNTFlNTY4MmEyYTc5MzQzOTA3MmI0YTU3MGE1MDc4MjEifQ=="/>
  <p:tag name="KSO_WPP_MARK_KEY" val="c3cb2b9d-c0ca-4708-a6ee-78e9cb5c6244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1480</Words>
  <Application>WPS 演示</Application>
  <PresentationFormat>A4 纸张(210x297 毫米)</PresentationFormat>
  <Paragraphs>173</Paragraphs>
  <Slides>3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7" baseType="lpstr">
      <vt:lpstr>Arial</vt:lpstr>
      <vt:lpstr>宋体</vt:lpstr>
      <vt:lpstr>Wingdings</vt:lpstr>
      <vt:lpstr>Calibri</vt:lpstr>
      <vt:lpstr>Roboto</vt:lpstr>
      <vt:lpstr>Times New Roman</vt:lpstr>
      <vt:lpstr>Microsoft JhengHei UI</vt:lpstr>
      <vt:lpstr>Microsoft YaHei UI</vt:lpstr>
      <vt:lpstr>Arial Unicode MS</vt:lpstr>
      <vt:lpstr>Wingdings</vt:lpstr>
      <vt:lpstr>微软雅黑</vt:lpstr>
      <vt:lpstr>Arial Unicode MS</vt:lpstr>
      <vt:lpstr>中文背景模板</vt:lpstr>
      <vt:lpstr>AutoCAD.Drawing.17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齐联微波</cp:lastModifiedBy>
  <cp:revision>80</cp:revision>
  <dcterms:created xsi:type="dcterms:W3CDTF">2018-01-02T02:36:00Z</dcterms:created>
  <dcterms:modified xsi:type="dcterms:W3CDTF">2023-08-29T08:12:58Z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B2D7FD60369F48739D4C617A71328DDC</vt:lpwstr>
  </property>
  <property fmtid="{D5CDD505-2E9C-101B-9397-08002B2CF9AE}" pid="3" name="KSOProductBuildVer">
    <vt:lpwstr>2052-11.1.0.14309</vt:lpwstr>
  </property>
</Properties>
</file>