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8" r:id="rId4"/>
    <p:sldId id="259" r:id="rId5"/>
  </p:sldIdLst>
  <p:sldSz cx="6858000" cy="9906000" type="A4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5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MZISL103106GA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10.375-10.675GHz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tags" Target="../tags/tag2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03885" y="3569970"/>
          <a:ext cx="5650230" cy="4429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0220"/>
                <a:gridCol w="1214120"/>
                <a:gridCol w="1063625"/>
                <a:gridCol w="998220"/>
                <a:gridCol w="614045"/>
              </a:tblGrid>
              <a:tr h="41021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1" spc="120" dirty="0" smtClean="0">
                          <a:ea typeface="微软雅黑" panose="020B0503020204020204" charset="-122"/>
                          <a:cs typeface="+mn-lt"/>
                        </a:rPr>
                        <a:t>Parameter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ea typeface="微软雅黑" panose="020B0503020204020204" charset="-122"/>
                          <a:cs typeface="+mn-lt"/>
                        </a:rPr>
                        <a:t>Min.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ea typeface="微软雅黑" panose="020B0503020204020204" charset="-122"/>
                          <a:cs typeface="+mn-lt"/>
                        </a:rPr>
                        <a:t>Typ.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ea typeface="微软雅黑" panose="020B0503020204020204" charset="-122"/>
                          <a:cs typeface="+mn-lt"/>
                        </a:rPr>
                        <a:t>Max.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ea typeface="微软雅黑" panose="020B0503020204020204" charset="-122"/>
                          <a:cs typeface="+mn-lt"/>
                        </a:rPr>
                        <a:t>Units</a:t>
                      </a:r>
                      <a:endParaRPr lang="en-US" altLang="zh-CN" sz="1300" b="1" spc="120" dirty="0" smtClean="0">
                        <a:solidFill>
                          <a:schemeClr val="tx1"/>
                        </a:solidFill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120" dirty="0" smtClean="0">
                          <a:effectLst/>
                          <a:ea typeface="微软雅黑" panose="020B0503020204020204" charset="-122"/>
                          <a:cs typeface="+mn-lt"/>
                        </a:rPr>
                        <a:t>  Frequency Range</a:t>
                      </a:r>
                      <a:endParaRPr lang="en-US" altLang="zh-CN" sz="1300" u="none" strike="noStrike" kern="1200" spc="120" dirty="0" smtClean="0"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120" dirty="0" smtClean="0">
                          <a:ea typeface="微软雅黑" panose="020B0503020204020204" charset="-122"/>
                          <a:cs typeface="+mn-lt"/>
                        </a:rPr>
                        <a:t>10.375-10.675</a:t>
                      </a:r>
                      <a:endParaRPr lang="en-US" altLang="zh-CN" sz="1300" b="0" spc="120" dirty="0" smtClean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120" dirty="0" smtClean="0">
                          <a:ea typeface="微软雅黑" panose="020B0503020204020204" charset="-122"/>
                          <a:cs typeface="+mn-lt"/>
                        </a:rPr>
                        <a:t>GHz</a:t>
                      </a:r>
                      <a:endParaRPr lang="en-US" altLang="zh-CN" sz="1300" spc="120" dirty="0" smtClean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 smtClean="0">
                          <a:effectLst/>
                          <a:ea typeface="微软雅黑" panose="020B0503020204020204" charset="-122"/>
                          <a:cs typeface="+mn-lt"/>
                        </a:rPr>
                        <a:t>  Insertion Loss</a:t>
                      </a:r>
                      <a:endParaRPr lang="en-US" altLang="zh-CN" sz="1300" u="none" strike="noStrike" spc="60" dirty="0" smtClean="0"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60" dirty="0">
                          <a:ea typeface="微软雅黑" panose="020B0503020204020204" charset="-122"/>
                          <a:cs typeface="+mn-lt"/>
                        </a:rPr>
                        <a:t>0.4</a:t>
                      </a:r>
                      <a:endParaRPr lang="en-US" altLang="zh-CN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 smtClean="0">
                          <a:ea typeface="微软雅黑" panose="020B0503020204020204" charset="-122"/>
                          <a:cs typeface="+mn-lt"/>
                        </a:rPr>
                        <a:t>dB</a:t>
                      </a:r>
                      <a:endParaRPr lang="en-US" altLang="zh-CN" sz="1300" b="0" spc="60" dirty="0" smtClean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146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Isolation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20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dB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VSWR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1.2</a:t>
                      </a: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-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Forward Power  (CW)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10</a:t>
                      </a: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W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019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Reverse Power (CW)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1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W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4020">
                <a:tc>
                  <a:txBody>
                    <a:bodyPr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Rotation</a:t>
                      </a:r>
                      <a:endParaRPr lang="en-US" altLang="zh-CN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p>
                      <a:pPr algn="ctr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1" lang="en-US" altLang="zh-CN" sz="1300" spc="60" dirty="0" smtClean="0">
                          <a:ea typeface="微软雅黑" panose="020B0503020204020204" charset="-122"/>
                          <a:cs typeface="+mn-lt"/>
                          <a:sym typeface="+mn-ea"/>
                        </a:rPr>
                        <a:t>Clockwise </a:t>
                      </a:r>
                      <a:r>
                        <a:rPr kumimoji="1" lang="en-US" altLang="zh-CN" sz="1300" spc="60" dirty="0">
                          <a:ea typeface="微软雅黑" panose="020B0503020204020204" charset="-122"/>
                          <a:cs typeface="+mn-lt"/>
                          <a:sym typeface="+mn-ea"/>
                        </a:rPr>
                        <a:t>(Standard</a:t>
                      </a:r>
                      <a:r>
                        <a:rPr kumimoji="1" lang="en-US" altLang="zh-CN" sz="1300" spc="60" dirty="0" smtClean="0">
                          <a:ea typeface="微软雅黑" panose="020B0503020204020204" charset="-122"/>
                          <a:cs typeface="+mn-lt"/>
                          <a:sym typeface="+mn-ea"/>
                        </a:rPr>
                        <a:t>)                                                                                        Counter Clockwise </a:t>
                      </a:r>
                      <a:r>
                        <a:rPr kumimoji="1" lang="en-US" altLang="zh-CN" sz="1300" spc="60" dirty="0">
                          <a:ea typeface="微软雅黑" panose="020B0503020204020204" charset="-122"/>
                          <a:cs typeface="+mn-lt"/>
                          <a:sym typeface="+mn-ea"/>
                        </a:rPr>
                        <a:t>(upon request)</a:t>
                      </a:r>
                      <a:endParaRPr kumimoji="1"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  <a:sym typeface="+mn-ea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 smtClean="0">
                          <a:effectLst/>
                          <a:ea typeface="微软雅黑" panose="020B0503020204020204" charset="-122"/>
                          <a:cs typeface="+mn-lt"/>
                        </a:rPr>
                        <a:t> Impedance</a:t>
                      </a:r>
                      <a:endParaRPr lang="en-US" altLang="zh-CN" sz="1300" u="none" strike="noStrike" spc="60" dirty="0" smtClean="0"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 smtClean="0">
                          <a:ea typeface="微软雅黑" panose="020B0503020204020204" charset="-122"/>
                          <a:cs typeface="+mn-lt"/>
                        </a:rPr>
                        <a:t>50</a:t>
                      </a:r>
                      <a:endParaRPr lang="en-US" altLang="zh-CN" sz="1300" b="0" spc="60" dirty="0" smtClean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CN" altLang="en-US" sz="1300" b="0" spc="60" dirty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b="0" spc="60" dirty="0" smtClean="0">
                          <a:ea typeface="微软雅黑" panose="020B0503020204020204" charset="-122"/>
                          <a:cs typeface="+mn-lt"/>
                        </a:rPr>
                        <a:t>Ω</a:t>
                      </a:r>
                      <a:endParaRPr lang="en-US" altLang="zh-CN" sz="1300" b="0" spc="60" dirty="0" smtClean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spc="60" dirty="0" smtClean="0">
                          <a:effectLst/>
                          <a:ea typeface="微软雅黑" panose="020B0503020204020204" charset="-122"/>
                          <a:cs typeface="+mn-lt"/>
                        </a:rPr>
                        <a:t> Connector</a:t>
                      </a:r>
                      <a:endParaRPr lang="en-US" altLang="zh-CN" sz="1300" u="none" strike="noStrike" spc="60" dirty="0" smtClean="0"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SMA-Female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kern="1200" spc="60" dirty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 Material</a:t>
                      </a:r>
                      <a:endParaRPr lang="en-US" sz="13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Aluminum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spc="60" dirty="0" smtClean="0">
                          <a:effectLst/>
                          <a:ea typeface="微软雅黑" panose="020B0503020204020204" charset="-122"/>
                          <a:cs typeface="+mn-lt"/>
                        </a:rPr>
                        <a:t> Weight</a:t>
                      </a:r>
                      <a:endParaRPr lang="en-US" sz="1300" b="0" i="0" u="none" strike="noStrike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300" spc="60" dirty="0" smtClean="0">
                          <a:ea typeface="微软雅黑" panose="020B0503020204020204" charset="-122"/>
                          <a:cs typeface="+mn-lt"/>
                        </a:rPr>
                        <a:t>17g</a:t>
                      </a:r>
                      <a:endParaRPr lang="en-US" altLang="zh-CN" sz="1300" b="0" spc="60" dirty="0" smtClean="0"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56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spc="60" dirty="0" smtClean="0">
                          <a:effectLst/>
                          <a:ea typeface="微软雅黑" panose="020B0503020204020204" charset="-122"/>
                          <a:cs typeface="+mn-lt"/>
                        </a:rPr>
                        <a:t> Package Sealing</a:t>
                      </a:r>
                      <a:endParaRPr lang="en-US" sz="1300" b="0" i="0" u="none" strike="noStrike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Nickel Plated</a:t>
                      </a:r>
                      <a:endParaRPr lang="en-US" altLang="zh-CN" sz="1300" u="none" strike="noStrike" kern="1200" spc="60" dirty="0" smtClean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25400" marR="25400" marT="6350" marB="635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603653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8409" y="142482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0.4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21dB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The isolator can reach handling average power of </a:t>
            </a:r>
            <a:r>
              <a:rPr lang="en-US" altLang="zh-CN" sz="1300" dirty="0" smtClean="0"/>
              <a:t>10W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  <p:pic>
        <p:nvPicPr>
          <p:cNvPr id="2050" name="Picture 2" descr="E:\图片\pic\隔离器\MZISL103106GA\未标题-2.pn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035" y="1335405"/>
            <a:ext cx="1554480" cy="1104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61110" y="3368938"/>
          <a:ext cx="6480000" cy="2719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AutoCAD Drawing" r:id="rId2" imgW="298589700" imgH="131968875" progId="AutoCAD.Drawing.17">
                  <p:embed/>
                </p:oleObj>
              </mc:Choice>
              <mc:Fallback>
                <p:oleObj name="AutoCAD Drawing" r:id="rId2" imgW="298589700" imgH="131968875" progId="AutoCAD.Drawing.17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 l="3043" t="3476" r="-1483" b="1013"/>
                      <a:stretch>
                        <a:fillRect/>
                      </a:stretch>
                    </p:blipFill>
                    <p:spPr bwMode="auto">
                      <a:xfrm>
                        <a:off x="261110" y="3368938"/>
                        <a:ext cx="6480000" cy="27194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11010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b="1" dirty="0">
                <a:latin typeface="+mj-lt"/>
              </a:rPr>
              <a:t>Performance Plot</a:t>
            </a:r>
            <a:endParaRPr lang="en-US" altLang="zh-CN" b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40690" y="1928495"/>
          <a:ext cx="6176010" cy="4578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8005"/>
                <a:gridCol w="3088005"/>
              </a:tblGrid>
              <a:tr h="2248535">
                <a:tc>
                  <a:txBody>
                    <a:bodyPr/>
                    <a:p>
                      <a:pPr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endParaRPr lang="en-US" altLang="zh-CN" sz="10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zh-CN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450"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41918" y="4299257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2</a:t>
            </a:r>
            <a:endParaRPr lang="en-US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548" y="4290504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VSWR 1</a:t>
            </a:r>
            <a:endParaRPr lang="en-US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57523" y="1988483"/>
            <a:ext cx="195333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Isolation</a:t>
            </a:r>
            <a:endParaRPr lang="en-US" altLang="zh-CN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0153" y="1988483"/>
            <a:ext cx="271464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r>
              <a:rPr lang="en-US" altLang="zh-CN" sz="1200" dirty="0" smtClean="0">
                <a:solidFill>
                  <a:srgbClr val="000000"/>
                </a:solidFill>
                <a:ea typeface="Arial Unicode MS" panose="020B0604020202020204" pitchFamily="34" charset="-122"/>
                <a:cs typeface="Arial Unicode MS" panose="020B0604020202020204" pitchFamily="34" charset="-122"/>
              </a:rPr>
              <a:t>Insertion Loss</a:t>
            </a:r>
            <a:endParaRPr lang="en-US" altLang="zh-CN" sz="1200" dirty="0" smtClean="0">
              <a:solidFill>
                <a:srgbClr val="000000"/>
              </a:solidFill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3" name="Picture 2" descr="E:\规格书备份\曲线图备份_from 2019-07\19091701-MZISO0812GA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3" r="50000" b="47584"/>
          <a:stretch>
            <a:fillRect/>
          </a:stretch>
        </p:blipFill>
        <p:spPr bwMode="auto">
          <a:xfrm>
            <a:off x="714668" y="4565031"/>
            <a:ext cx="2448000" cy="174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:\规格书备份\曲线图备份_from 2019-07\19091701-MZISO0812GA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2416"/>
          <a:stretch>
            <a:fillRect/>
          </a:stretch>
        </p:blipFill>
        <p:spPr bwMode="auto">
          <a:xfrm>
            <a:off x="3825297" y="4565031"/>
            <a:ext cx="2448000" cy="174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规格书备份\曲线图备份_from 2019-07\19091701-MZISO0812GA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833" b="47584"/>
          <a:stretch>
            <a:fillRect/>
          </a:stretch>
        </p:blipFill>
        <p:spPr bwMode="auto">
          <a:xfrm>
            <a:off x="3825297" y="2265437"/>
            <a:ext cx="2448000" cy="174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规格书备份\曲线图备份_from 2019-07\19091701-MZISO0812GA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16" r="50000"/>
          <a:stretch>
            <a:fillRect/>
          </a:stretch>
        </p:blipFill>
        <p:spPr bwMode="auto">
          <a:xfrm>
            <a:off x="714668" y="2265437"/>
            <a:ext cx="2448000" cy="174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6b186ed0-8a21-42e1-8ab8-98f95a9860a4}"/>
  <p:tag name="TABLE_ENDDRAG_ORIGIN_RECT" val="444*319"/>
  <p:tag name="TABLE_ENDDRAG_RECT" val="45*276*444*319"/>
  <p:tag name="TABLE_AUTOADJUST_FLAG" val="1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1dc1d707-195f-43c9-b603-f81eb2e37cf0}"/>
  <p:tag name="TABLE_ENDDRAG_ORIGIN_RECT" val="486*441"/>
  <p:tag name="TABLE_ENDDRAG_RECT" val="34*151*486*441"/>
</p:tagLst>
</file>

<file path=ppt/tags/tag5.xml><?xml version="1.0" encoding="utf-8"?>
<p:tagLst xmlns:p="http://schemas.openxmlformats.org/presentationml/2006/main">
  <p:tag name="KSO_WPP_MARK_KEY" val="9be4e2c5-2be8-43b8-9c4d-293c4fab75cb"/>
  <p:tag name="COMMONDATA" val="eyJoZGlkIjoiNTFlNTY4MmEyYTc5MzQzOTA3MmI0YTU3MGE1MDc4MjEifQ==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1815</Words>
  <Application>WPS 演示</Application>
  <PresentationFormat>A4 纸张(210x297 毫米)</PresentationFormat>
  <Paragraphs>154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Times New Roman</vt:lpstr>
      <vt:lpstr>微软雅黑</vt:lpstr>
      <vt:lpstr>Microsoft JhengHei UI</vt:lpstr>
      <vt:lpstr>Microsoft YaHei UI</vt:lpstr>
      <vt:lpstr>Arial Unicode MS</vt:lpstr>
      <vt:lpstr>Wingdings</vt:lpstr>
      <vt:lpstr>Arial Unicode MS</vt:lpstr>
      <vt:lpstr>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吴吴吴吴</cp:lastModifiedBy>
  <cp:revision>103</cp:revision>
  <dcterms:created xsi:type="dcterms:W3CDTF">2018-01-02T02:36:00Z</dcterms:created>
  <dcterms:modified xsi:type="dcterms:W3CDTF">2024-02-26T08:30:39Z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8887F84DEA514E808AD3D412B09AB78E_13</vt:lpwstr>
  </property>
  <property fmtid="{D5CDD505-2E9C-101B-9397-08002B2CF9AE}" pid="3" name="KSOProductBuildVer">
    <vt:lpwstr>2052-12.1.0.16250</vt:lpwstr>
  </property>
</Properties>
</file>