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6" r:id="rId3"/>
    <p:sldId id="258" r:id="rId4"/>
    <p:sldId id="259" r:id="rId5"/>
  </p:sldIdLst>
  <p:sldSz cx="6858000" cy="9906000" type="A4"/>
  <p:notesSz cx="6858000" cy="9144000"/>
  <p:custDataLst>
    <p:tags r:id="rId1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0" userDrawn="1">
          <p15:clr>
            <a:srgbClr val="A4A3A4"/>
          </p15:clr>
        </p15:guide>
        <p15:guide id="2" pos="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97" autoAdjust="0"/>
    <p:restoredTop sz="84133" autoAdjust="0"/>
  </p:normalViewPr>
  <p:slideViewPr>
    <p:cSldViewPr showGuides="1">
      <p:cViewPr varScale="1">
        <p:scale>
          <a:sx n="115" d="100"/>
          <a:sy n="115" d="100"/>
        </p:scale>
        <p:origin x="6816" y="108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-1068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3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altLang="zh-CN" sz="1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1400"/>
              </a:lnSpc>
            </a:pP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Phone: +86 28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65003621 |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E-mail: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  <a:endParaRPr lang="en-US" altLang="zh-CN" sz="1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 smtClean="0"/>
              <a:t>  </a:t>
            </a:r>
            <a:r>
              <a:rPr lang="en-US" altLang="zh-CN" sz="1000" dirty="0" smtClean="0"/>
              <a:t> </a:t>
            </a:r>
            <a:r>
              <a:rPr lang="en-US" altLang="zh-CN" sz="1000" dirty="0"/>
              <a:t>&gt;</a:t>
            </a:r>
            <a:endParaRPr lang="en-US" altLang="zh-CN" sz="1000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MZISL0812GA</a:t>
            </a:r>
            <a:endParaRPr lang="en-US" altLang="zh-CN" sz="2000" b="1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8-12GHz Coaxial</a:t>
            </a:r>
            <a:r>
              <a:rPr lang="en-US" altLang="zh-CN" sz="2000" b="1" kern="1200" baseline="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 Isolator</a:t>
            </a:r>
            <a:endParaRPr lang="en-US" altLang="zh-CN" sz="2000" b="1" kern="1200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wmf"/><Relationship Id="rId1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03885" y="3569970"/>
          <a:ext cx="5650230" cy="40659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60220"/>
                <a:gridCol w="1214120"/>
                <a:gridCol w="1063625"/>
                <a:gridCol w="998220"/>
                <a:gridCol w="614045"/>
              </a:tblGrid>
              <a:tr h="41021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b="1" spc="120" dirty="0" smtClean="0">
                          <a:latin typeface="Calibri" panose="020F0502020204030204" pitchFamily="34" charset="0"/>
                          <a:ea typeface="微软雅黑" panose="020B0503020204020204" charset="-122"/>
                          <a:cs typeface="Calibri" panose="020F0502020204030204" pitchFamily="34" charset="0"/>
                        </a:rPr>
                        <a:t>Parameter</a:t>
                      </a:r>
                      <a:endParaRPr lang="en-US" altLang="zh-CN" sz="1300" b="1" spc="12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微软雅黑" panose="020B0503020204020204" charset="-122"/>
                        <a:cs typeface="Calibri" panose="020F0502020204030204" pitchFamily="34" charset="0"/>
                      </a:endParaRPr>
                    </a:p>
                  </a:txBody>
                  <a:tcPr marL="25400" marR="25400" marT="6350" marB="635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spc="120" dirty="0" smtClean="0">
                          <a:latin typeface="Calibri" panose="020F0502020204030204" pitchFamily="34" charset="0"/>
                          <a:ea typeface="微软雅黑" panose="020B0503020204020204" charset="-122"/>
                          <a:cs typeface="Calibri" panose="020F0502020204030204" pitchFamily="34" charset="0"/>
                        </a:rPr>
                        <a:t>Min.</a:t>
                      </a:r>
                      <a:endParaRPr lang="en-US" altLang="zh-CN" sz="1300" b="1" spc="12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微软雅黑" panose="020B0503020204020204" charset="-122"/>
                        <a:cs typeface="Calibri" panose="020F0502020204030204" pitchFamily="34" charset="0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spc="120" dirty="0" smtClean="0">
                          <a:latin typeface="Calibri" panose="020F0502020204030204" pitchFamily="34" charset="0"/>
                          <a:ea typeface="微软雅黑" panose="020B0503020204020204" charset="-122"/>
                          <a:cs typeface="Calibri" panose="020F0502020204030204" pitchFamily="34" charset="0"/>
                        </a:rPr>
                        <a:t>Typ.</a:t>
                      </a:r>
                      <a:endParaRPr lang="en-US" altLang="zh-CN" sz="1300" b="1" spc="12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微软雅黑" panose="020B0503020204020204" charset="-122"/>
                        <a:cs typeface="Calibri" panose="020F0502020204030204" pitchFamily="34" charset="0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spc="120" dirty="0" smtClean="0">
                          <a:latin typeface="Calibri" panose="020F0502020204030204" pitchFamily="34" charset="0"/>
                          <a:ea typeface="微软雅黑" panose="020B0503020204020204" charset="-122"/>
                          <a:cs typeface="Calibri" panose="020F0502020204030204" pitchFamily="34" charset="0"/>
                        </a:rPr>
                        <a:t>Max.</a:t>
                      </a:r>
                      <a:endParaRPr lang="en-US" altLang="zh-CN" sz="1300" b="1" spc="12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微软雅黑" panose="020B0503020204020204" charset="-122"/>
                        <a:cs typeface="Calibri" panose="020F0502020204030204" pitchFamily="34" charset="0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spc="120" dirty="0" smtClean="0">
                          <a:latin typeface="Calibri" panose="020F0502020204030204" pitchFamily="34" charset="0"/>
                          <a:ea typeface="微软雅黑" panose="020B0503020204020204" charset="-122"/>
                          <a:cs typeface="Calibri" panose="020F0502020204030204" pitchFamily="34" charset="0"/>
                        </a:rPr>
                        <a:t>Units</a:t>
                      </a:r>
                      <a:endParaRPr lang="en-US" altLang="zh-CN" sz="1300" b="1" spc="12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微软雅黑" panose="020B0503020204020204" charset="-122"/>
                        <a:cs typeface="Calibri" panose="020F0502020204030204" pitchFamily="34" charset="0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0360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u="none" strike="noStrike" kern="1200" spc="120" dirty="0" smtClean="0">
                          <a:effectLst/>
                          <a:latin typeface="Calibri" panose="020F0502020204030204" pitchFamily="34" charset="0"/>
                          <a:ea typeface="微软雅黑" panose="020B0503020204020204" charset="-122"/>
                          <a:cs typeface="Calibri" panose="020F0502020204030204" pitchFamily="34" charset="0"/>
                        </a:rPr>
                        <a:t>  Frequency Range</a:t>
                      </a:r>
                      <a:endParaRPr lang="en-US" altLang="zh-CN" sz="1300" u="none" strike="noStrike" kern="1200" spc="120" dirty="0" smtClean="0">
                        <a:effectLst/>
                        <a:latin typeface="Calibri" panose="020F0502020204030204" pitchFamily="34" charset="0"/>
                        <a:ea typeface="微软雅黑" panose="020B0503020204020204" charset="-122"/>
                        <a:cs typeface="Calibri" panose="020F0502020204030204" pitchFamily="34" charset="0"/>
                      </a:endParaRPr>
                    </a:p>
                  </a:txBody>
                  <a:tcPr marL="25400" marR="25400" marT="6350" marB="635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b="0" spc="120" dirty="0" smtClean="0">
                          <a:latin typeface="Calibri" panose="020F0502020204030204" pitchFamily="34" charset="0"/>
                          <a:ea typeface="微软雅黑" panose="020B0503020204020204" charset="-122"/>
                          <a:cs typeface="Calibri" panose="020F0502020204030204" pitchFamily="34" charset="0"/>
                        </a:rPr>
                        <a:t>8-12</a:t>
                      </a:r>
                      <a:endParaRPr lang="en-US" altLang="zh-CN" sz="1300" b="0" spc="120" dirty="0" smtClean="0">
                        <a:latin typeface="Calibri" panose="020F0502020204030204" pitchFamily="34" charset="0"/>
                        <a:ea typeface="微软雅黑" panose="020B0503020204020204" charset="-122"/>
                        <a:cs typeface="Calibri" panose="020F0502020204030204" pitchFamily="34" charset="0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spc="120" dirty="0" smtClean="0">
                          <a:latin typeface="Calibri" panose="020F0502020204030204" pitchFamily="34" charset="0"/>
                          <a:ea typeface="微软雅黑" panose="020B0503020204020204" charset="-122"/>
                          <a:cs typeface="Calibri" panose="020F0502020204030204" pitchFamily="34" charset="0"/>
                        </a:rPr>
                        <a:t>GHz</a:t>
                      </a:r>
                      <a:endParaRPr lang="en-US" altLang="zh-CN" sz="1300" spc="120" dirty="0" smtClean="0">
                        <a:latin typeface="Calibri" panose="020F0502020204030204" pitchFamily="34" charset="0"/>
                        <a:ea typeface="微软雅黑" panose="020B0503020204020204" charset="-122"/>
                        <a:cs typeface="Calibri" panose="020F0502020204030204" pitchFamily="34" charset="0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95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spc="60" dirty="0" smtClean="0">
                          <a:effectLst/>
                          <a:latin typeface="Calibri" panose="020F0502020204030204" pitchFamily="34" charset="0"/>
                          <a:ea typeface="微软雅黑" panose="020B0503020204020204" charset="-122"/>
                          <a:cs typeface="Calibri" panose="020F0502020204030204" pitchFamily="34" charset="0"/>
                        </a:rPr>
                        <a:t>  Insertion Loss</a:t>
                      </a:r>
                      <a:endParaRPr lang="en-US" altLang="zh-CN" sz="1300" u="none" strike="noStrike" spc="60" dirty="0" smtClean="0">
                        <a:effectLst/>
                        <a:latin typeface="Calibri" panose="020F0502020204030204" pitchFamily="34" charset="0"/>
                        <a:ea typeface="微软雅黑" panose="020B0503020204020204" charset="-122"/>
                        <a:cs typeface="Calibri" panose="020F0502020204030204" pitchFamily="34" charset="0"/>
                      </a:endParaRPr>
                    </a:p>
                  </a:txBody>
                  <a:tcPr marL="25400" marR="25400" marT="6350" marB="635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CN" altLang="en-US" sz="1300" b="0" spc="60" dirty="0">
                        <a:latin typeface="Calibri" panose="020F0502020204030204" pitchFamily="34" charset="0"/>
                        <a:ea typeface="微软雅黑" panose="020B0503020204020204" charset="-122"/>
                        <a:cs typeface="Calibri" panose="020F0502020204030204" pitchFamily="34" charset="0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b="0" spc="60" dirty="0">
                          <a:latin typeface="Calibri" panose="020F0502020204030204" pitchFamily="34" charset="0"/>
                          <a:ea typeface="微软雅黑" panose="020B0503020204020204" charset="-122"/>
                          <a:cs typeface="Calibri" panose="020F0502020204030204" pitchFamily="34" charset="0"/>
                        </a:rPr>
                        <a:t>0.4</a:t>
                      </a:r>
                      <a:endParaRPr lang="en-US" altLang="zh-CN" sz="1300" b="0" spc="60" dirty="0">
                        <a:latin typeface="Calibri" panose="020F0502020204030204" pitchFamily="34" charset="0"/>
                        <a:ea typeface="微软雅黑" panose="020B0503020204020204" charset="-122"/>
                        <a:cs typeface="Calibri" panose="020F0502020204030204" pitchFamily="34" charset="0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b="0" spc="60" dirty="0">
                          <a:latin typeface="Calibri" panose="020F0502020204030204" pitchFamily="34" charset="0"/>
                          <a:ea typeface="微软雅黑" panose="020B0503020204020204" charset="-122"/>
                          <a:cs typeface="Calibri" panose="020F0502020204030204" pitchFamily="34" charset="0"/>
                        </a:rPr>
                        <a:t>0.5</a:t>
                      </a:r>
                      <a:endParaRPr lang="en-US" altLang="zh-CN" sz="1300" b="0" spc="60" dirty="0">
                        <a:latin typeface="Calibri" panose="020F0502020204030204" pitchFamily="34" charset="0"/>
                        <a:ea typeface="微软雅黑" panose="020B0503020204020204" charset="-122"/>
                        <a:cs typeface="Calibri" panose="020F0502020204030204" pitchFamily="34" charset="0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spc="60" dirty="0" smtClean="0">
                          <a:latin typeface="Calibri" panose="020F0502020204030204" pitchFamily="34" charset="0"/>
                          <a:ea typeface="微软雅黑" panose="020B0503020204020204" charset="-122"/>
                          <a:cs typeface="Calibri" panose="020F0502020204030204" pitchFamily="34" charset="0"/>
                        </a:rPr>
                        <a:t>dB</a:t>
                      </a:r>
                      <a:endParaRPr lang="en-US" altLang="zh-CN" sz="1300" b="0" spc="60" dirty="0" smtClean="0">
                        <a:latin typeface="Calibri" panose="020F0502020204030204" pitchFamily="34" charset="0"/>
                        <a:ea typeface="微软雅黑" panose="020B0503020204020204" charset="-122"/>
                        <a:cs typeface="Calibri" panose="020F0502020204030204" pitchFamily="34" charset="0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91465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spc="6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charset="-122"/>
                          <a:cs typeface="Calibri" panose="020F0502020204030204" pitchFamily="34" charset="0"/>
                        </a:rPr>
                        <a:t> Isolation</a:t>
                      </a:r>
                      <a:endParaRPr lang="en-US" altLang="zh-CN" sz="1300" u="none" strike="noStrike" kern="1200" spc="6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微软雅黑" panose="020B0503020204020204" charset="-122"/>
                        <a:cs typeface="Calibri" panose="020F0502020204030204" pitchFamily="34" charset="0"/>
                      </a:endParaRPr>
                    </a:p>
                  </a:txBody>
                  <a:tcPr marL="25400" marR="25400" marT="6350" marB="635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u="none" strike="noStrike" kern="1200" spc="6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charset="-122"/>
                          <a:cs typeface="Calibri" panose="020F0502020204030204" pitchFamily="34" charset="0"/>
                        </a:rPr>
                        <a:t>20</a:t>
                      </a:r>
                      <a:endParaRPr lang="en-US" altLang="zh-CN" sz="1300" u="none" strike="noStrike" kern="1200" spc="6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微软雅黑" panose="020B0503020204020204" charset="-122"/>
                        <a:cs typeface="Calibri" panose="020F0502020204030204" pitchFamily="34" charset="0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spc="6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charset="-122"/>
                          <a:cs typeface="Calibri" panose="020F0502020204030204" pitchFamily="34" charset="0"/>
                        </a:rPr>
                        <a:t>21</a:t>
                      </a:r>
                      <a:endParaRPr lang="en-US" altLang="zh-CN" sz="1300" u="none" strike="noStrike" kern="1200" spc="6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微软雅黑" panose="020B0503020204020204" charset="-122"/>
                        <a:cs typeface="Calibri" panose="020F0502020204030204" pitchFamily="34" charset="0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u="none" strike="noStrike" kern="1200" spc="6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微软雅黑" panose="020B0503020204020204" charset="-122"/>
                        <a:cs typeface="Calibri" panose="020F0502020204030204" pitchFamily="34" charset="0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u="none" strike="noStrike" kern="1200" spc="6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charset="-122"/>
                          <a:cs typeface="Calibri" panose="020F0502020204030204" pitchFamily="34" charset="0"/>
                        </a:rPr>
                        <a:t>dB</a:t>
                      </a:r>
                      <a:endParaRPr lang="en-US" altLang="zh-CN" sz="1300" u="none" strike="noStrike" kern="1200" spc="6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微软雅黑" panose="020B0503020204020204" charset="-122"/>
                        <a:cs typeface="Calibri" panose="020F0502020204030204" pitchFamily="34" charset="0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u="none" strike="noStrike" kern="1200" spc="6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charset="-122"/>
                          <a:cs typeface="Calibri" panose="020F0502020204030204" pitchFamily="34" charset="0"/>
                        </a:rPr>
                        <a:t> VSWR</a:t>
                      </a:r>
                      <a:endParaRPr lang="en-US" altLang="zh-CN" sz="1300" u="none" strike="noStrike" kern="1200" spc="6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微软雅黑" panose="020B0503020204020204" charset="-122"/>
                        <a:cs typeface="Calibri" panose="020F0502020204030204" pitchFamily="34" charset="0"/>
                      </a:endParaRPr>
                    </a:p>
                  </a:txBody>
                  <a:tcPr marL="25400" marR="25400" marT="6350" marB="635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CN" altLang="en-US" sz="1300" u="none" strike="noStrike" kern="1200" spc="6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微软雅黑" panose="020B0503020204020204" charset="-122"/>
                        <a:cs typeface="Calibri" panose="020F0502020204030204" pitchFamily="34" charset="0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u="none" strike="noStrike" kern="1200" spc="6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charset="-122"/>
                          <a:cs typeface="Calibri" panose="020F0502020204030204" pitchFamily="34" charset="0"/>
                        </a:rPr>
                        <a:t>1.3</a:t>
                      </a:r>
                      <a:endParaRPr lang="en-US" altLang="zh-CN" sz="1300" u="none" strike="noStrike" kern="1200" spc="6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微软雅黑" panose="020B0503020204020204" charset="-122"/>
                        <a:cs typeface="Calibri" panose="020F0502020204030204" pitchFamily="34" charset="0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u="none" strike="noStrike" kern="1200" spc="6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charset="-122"/>
                          <a:cs typeface="Calibri" panose="020F0502020204030204" pitchFamily="34" charset="0"/>
                        </a:rPr>
                        <a:t>1.35</a:t>
                      </a:r>
                      <a:endParaRPr lang="en-US" altLang="zh-CN" sz="1300" u="none" strike="noStrike" kern="1200" spc="6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微软雅黑" panose="020B0503020204020204" charset="-122"/>
                        <a:cs typeface="Calibri" panose="020F0502020204030204" pitchFamily="34" charset="0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u="none" strike="noStrike" kern="1200" spc="6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charset="-122"/>
                          <a:cs typeface="Calibri" panose="020F0502020204030204" pitchFamily="34" charset="0"/>
                        </a:rPr>
                        <a:t>-</a:t>
                      </a:r>
                      <a:endParaRPr lang="en-US" altLang="zh-CN" sz="1300" u="none" strike="noStrike" kern="1200" spc="6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微软雅黑" panose="020B0503020204020204" charset="-122"/>
                        <a:cs typeface="Calibri" panose="020F0502020204030204" pitchFamily="34" charset="0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90830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u="none" strike="noStrike" kern="1200" spc="6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charset="-122"/>
                          <a:cs typeface="Calibri" panose="020F0502020204030204" pitchFamily="34" charset="0"/>
                        </a:rPr>
                        <a:t> Forward Power  (CW)</a:t>
                      </a:r>
                      <a:endParaRPr lang="en-US" altLang="zh-CN" sz="1300" u="none" strike="noStrike" kern="1200" spc="6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微软雅黑" panose="020B0503020204020204" charset="-122"/>
                        <a:cs typeface="Calibri" panose="020F0502020204030204" pitchFamily="34" charset="0"/>
                      </a:endParaRPr>
                    </a:p>
                  </a:txBody>
                  <a:tcPr marL="25400" marR="25400" marT="6350" marB="635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CN" altLang="en-US" sz="1300" u="none" strike="noStrike" kern="1200" spc="6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微软雅黑" panose="020B0503020204020204" charset="-122"/>
                        <a:cs typeface="Calibri" panose="020F0502020204030204" pitchFamily="34" charset="0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CN" altLang="en-US" sz="1300" u="none" strike="noStrike" kern="1200" spc="6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微软雅黑" panose="020B0503020204020204" charset="-122"/>
                        <a:cs typeface="Calibri" panose="020F0502020204030204" pitchFamily="34" charset="0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u="none" strike="noStrike" kern="1200" spc="6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charset="-122"/>
                          <a:cs typeface="Calibri" panose="020F0502020204030204" pitchFamily="34" charset="0"/>
                        </a:rPr>
                        <a:t>10</a:t>
                      </a:r>
                      <a:endParaRPr lang="en-US" altLang="zh-CN" sz="1300" u="none" strike="noStrike" kern="1200" spc="6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微软雅黑" panose="020B0503020204020204" charset="-122"/>
                        <a:cs typeface="Calibri" panose="020F0502020204030204" pitchFamily="34" charset="0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u="none" strike="noStrike" kern="1200" spc="6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charset="-122"/>
                          <a:cs typeface="Calibri" panose="020F0502020204030204" pitchFamily="34" charset="0"/>
                        </a:rPr>
                        <a:t>W</a:t>
                      </a:r>
                      <a:endParaRPr lang="en-US" altLang="zh-CN" sz="1300" u="none" strike="noStrike" kern="1200" spc="6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微软雅黑" panose="020B0503020204020204" charset="-122"/>
                        <a:cs typeface="Calibri" panose="020F0502020204030204" pitchFamily="34" charset="0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90195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u="none" strike="noStrike" kern="1200" spc="6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charset="-122"/>
                          <a:cs typeface="Calibri" panose="020F0502020204030204" pitchFamily="34" charset="0"/>
                        </a:rPr>
                        <a:t> Reverse Power (CW)</a:t>
                      </a:r>
                      <a:endParaRPr lang="en-US" altLang="zh-CN" sz="1300" u="none" strike="noStrike" kern="1200" spc="6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微软雅黑" panose="020B0503020204020204" charset="-122"/>
                        <a:cs typeface="Calibri" panose="020F0502020204030204" pitchFamily="34" charset="0"/>
                      </a:endParaRPr>
                    </a:p>
                  </a:txBody>
                  <a:tcPr marL="25400" marR="25400" marT="6350" marB="635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300" u="none" strike="noStrike" kern="1200" spc="6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微软雅黑" panose="020B0503020204020204" charset="-122"/>
                        <a:cs typeface="Calibri" panose="020F0502020204030204" pitchFamily="34" charset="0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marL="0" marR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300" u="none" strike="noStrike" kern="1200" spc="6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微软雅黑" panose="020B0503020204020204" charset="-122"/>
                        <a:cs typeface="Calibri" panose="020F0502020204030204" pitchFamily="34" charset="0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marL="0" marR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spc="6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charset="-122"/>
                          <a:cs typeface="Calibri" panose="020F0502020204030204" pitchFamily="34" charset="0"/>
                        </a:rPr>
                        <a:t>1</a:t>
                      </a:r>
                      <a:endParaRPr lang="en-US" altLang="zh-CN" sz="1300" u="none" strike="noStrike" kern="1200" spc="6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微软雅黑" panose="020B0503020204020204" charset="-122"/>
                        <a:cs typeface="Calibri" panose="020F0502020204030204" pitchFamily="34" charset="0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u="none" strike="noStrike" kern="1200" spc="6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charset="-122"/>
                          <a:cs typeface="Calibri" panose="020F0502020204030204" pitchFamily="34" charset="0"/>
                        </a:rPr>
                        <a:t>W</a:t>
                      </a:r>
                      <a:endParaRPr lang="en-US" altLang="zh-CN" sz="1300" u="none" strike="noStrike" kern="1200" spc="6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微软雅黑" panose="020B0503020204020204" charset="-122"/>
                        <a:cs typeface="Calibri" panose="020F0502020204030204" pitchFamily="34" charset="0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14020">
                <a:tc>
                  <a:txBody>
                    <a:bodyPr/>
                    <a:p>
                      <a:pPr marL="0" lvl="0" indent="71755" algn="l" defTabSz="914400" rtl="0" eaLnBrk="1" fontAlgn="ctr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300" u="none" strike="noStrike" kern="1200" spc="6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charset="-122"/>
                          <a:cs typeface="Calibri" panose="020F0502020204030204" pitchFamily="34" charset="0"/>
                        </a:rPr>
                        <a:t> Rotation</a:t>
                      </a:r>
                      <a:endParaRPr lang="en-US" altLang="zh-CN" sz="1300" u="none" strike="noStrike" kern="1200" spc="6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微软雅黑" panose="020B0503020204020204" charset="-122"/>
                        <a:cs typeface="Calibri" panose="020F0502020204030204" pitchFamily="34" charset="0"/>
                      </a:endParaRPr>
                    </a:p>
                  </a:txBody>
                  <a:tcPr marL="25400" marR="25400" marT="6350" marB="635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p>
                      <a:pPr algn="ctr" rtl="0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altLang="zh-CN" sz="1300" spc="60" dirty="0" smtClean="0">
                          <a:latin typeface="Calibri" panose="020F0502020204030204" pitchFamily="34" charset="0"/>
                          <a:ea typeface="微软雅黑" panose="020B0503020204020204" charset="-122"/>
                          <a:cs typeface="Calibri" panose="020F0502020204030204" pitchFamily="34" charset="0"/>
                          <a:sym typeface="+mn-ea"/>
                        </a:rPr>
                        <a:t>Clockwise </a:t>
                      </a:r>
                      <a:r>
                        <a:rPr kumimoji="1" lang="en-US" altLang="zh-CN" sz="1300" spc="60" dirty="0">
                          <a:latin typeface="Calibri" panose="020F0502020204030204" pitchFamily="34" charset="0"/>
                          <a:ea typeface="微软雅黑" panose="020B0503020204020204" charset="-122"/>
                          <a:cs typeface="Calibri" panose="020F0502020204030204" pitchFamily="34" charset="0"/>
                          <a:sym typeface="+mn-ea"/>
                        </a:rPr>
                        <a:t>(Standard</a:t>
                      </a:r>
                      <a:r>
                        <a:rPr kumimoji="1" lang="en-US" altLang="zh-CN" sz="1300" spc="60" dirty="0" smtClean="0">
                          <a:latin typeface="Calibri" panose="020F0502020204030204" pitchFamily="34" charset="0"/>
                          <a:ea typeface="微软雅黑" panose="020B0503020204020204" charset="-122"/>
                          <a:cs typeface="Calibri" panose="020F0502020204030204" pitchFamily="34" charset="0"/>
                          <a:sym typeface="+mn-ea"/>
                        </a:rPr>
                        <a:t>)                                                                                        Counter Clockwise </a:t>
                      </a:r>
                      <a:r>
                        <a:rPr kumimoji="1" lang="en-US" altLang="zh-CN" sz="1300" spc="60" dirty="0">
                          <a:latin typeface="Calibri" panose="020F0502020204030204" pitchFamily="34" charset="0"/>
                          <a:ea typeface="微软雅黑" panose="020B0503020204020204" charset="-122"/>
                          <a:cs typeface="Calibri" panose="020F0502020204030204" pitchFamily="34" charset="0"/>
                          <a:sym typeface="+mn-ea"/>
                        </a:rPr>
                        <a:t>(upon request)</a:t>
                      </a:r>
                      <a:endParaRPr kumimoji="1" lang="en-US" altLang="zh-CN" sz="1300" u="none" strike="noStrike" kern="1200" spc="6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微软雅黑" panose="020B0503020204020204" charset="-122"/>
                        <a:cs typeface="Calibri" panose="020F0502020204030204" pitchFamily="34" charset="0"/>
                        <a:sym typeface="+mn-ea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9560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spc="60" dirty="0" smtClean="0">
                          <a:effectLst/>
                          <a:latin typeface="Calibri" panose="020F0502020204030204" pitchFamily="34" charset="0"/>
                          <a:ea typeface="微软雅黑" panose="020B0503020204020204" charset="-122"/>
                          <a:cs typeface="Calibri" panose="020F0502020204030204" pitchFamily="34" charset="0"/>
                        </a:rPr>
                        <a:t> Impedance</a:t>
                      </a:r>
                      <a:endParaRPr lang="en-US" altLang="zh-CN" sz="1300" u="none" strike="noStrike" spc="60" dirty="0" smtClean="0">
                        <a:effectLst/>
                        <a:latin typeface="Calibri" panose="020F0502020204030204" pitchFamily="34" charset="0"/>
                        <a:ea typeface="微软雅黑" panose="020B0503020204020204" charset="-122"/>
                        <a:cs typeface="Calibri" panose="020F0502020204030204" pitchFamily="34" charset="0"/>
                      </a:endParaRPr>
                    </a:p>
                  </a:txBody>
                  <a:tcPr marL="25400" marR="25400" marT="6350" marB="635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CN" altLang="en-US" sz="1300" b="0" spc="60" dirty="0">
                        <a:latin typeface="Calibri" panose="020F0502020204030204" pitchFamily="34" charset="0"/>
                        <a:ea typeface="微软雅黑" panose="020B0503020204020204" charset="-122"/>
                        <a:cs typeface="Calibri" panose="020F0502020204030204" pitchFamily="34" charset="0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spc="60" dirty="0" smtClean="0">
                          <a:latin typeface="Calibri" panose="020F0502020204030204" pitchFamily="34" charset="0"/>
                          <a:ea typeface="微软雅黑" panose="020B0503020204020204" charset="-122"/>
                          <a:cs typeface="Calibri" panose="020F0502020204030204" pitchFamily="34" charset="0"/>
                        </a:rPr>
                        <a:t>50</a:t>
                      </a:r>
                      <a:endParaRPr lang="en-US" altLang="zh-CN" sz="1300" b="0" spc="60" dirty="0" smtClean="0">
                        <a:latin typeface="Calibri" panose="020F0502020204030204" pitchFamily="34" charset="0"/>
                        <a:ea typeface="微软雅黑" panose="020B0503020204020204" charset="-122"/>
                        <a:cs typeface="Calibri" panose="020F0502020204030204" pitchFamily="34" charset="0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CN" altLang="en-US" sz="1300" b="0" spc="60" dirty="0">
                        <a:latin typeface="Calibri" panose="020F0502020204030204" pitchFamily="34" charset="0"/>
                        <a:ea typeface="微软雅黑" panose="020B0503020204020204" charset="-122"/>
                        <a:cs typeface="Calibri" panose="020F0502020204030204" pitchFamily="34" charset="0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b="0" spc="60" dirty="0" smtClean="0">
                          <a:latin typeface="Calibri" panose="020F0502020204030204" pitchFamily="34" charset="0"/>
                          <a:ea typeface="微软雅黑" panose="020B0503020204020204" charset="-122"/>
                          <a:cs typeface="Calibri" panose="020F0502020204030204" pitchFamily="34" charset="0"/>
                        </a:rPr>
                        <a:t>Ω</a:t>
                      </a:r>
                      <a:endParaRPr lang="en-US" altLang="zh-CN" sz="1300" b="0" spc="60" dirty="0" smtClean="0">
                        <a:latin typeface="Calibri" panose="020F0502020204030204" pitchFamily="34" charset="0"/>
                        <a:ea typeface="微软雅黑" panose="020B0503020204020204" charset="-122"/>
                        <a:cs typeface="Calibri" panose="020F0502020204030204" pitchFamily="34" charset="0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90830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spc="60" dirty="0" smtClean="0">
                          <a:effectLst/>
                          <a:latin typeface="Calibri" panose="020F0502020204030204" pitchFamily="34" charset="0"/>
                          <a:ea typeface="微软雅黑" panose="020B0503020204020204" charset="-122"/>
                          <a:cs typeface="Calibri" panose="020F0502020204030204" pitchFamily="34" charset="0"/>
                        </a:rPr>
                        <a:t> Connector</a:t>
                      </a:r>
                      <a:endParaRPr lang="en-US" altLang="zh-CN" sz="1300" u="none" strike="noStrike" spc="60" dirty="0" smtClean="0">
                        <a:effectLst/>
                        <a:latin typeface="Calibri" panose="020F0502020204030204" pitchFamily="34" charset="0"/>
                        <a:ea typeface="微软雅黑" panose="020B0503020204020204" charset="-122"/>
                        <a:cs typeface="Calibri" panose="020F0502020204030204" pitchFamily="34" charset="0"/>
                      </a:endParaRPr>
                    </a:p>
                  </a:txBody>
                  <a:tcPr marL="25400" marR="25400" marT="6350" marB="635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u="none" strike="noStrike" kern="1200" spc="6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charset="-122"/>
                          <a:cs typeface="Calibri" panose="020F0502020204030204" pitchFamily="34" charset="0"/>
                        </a:rPr>
                        <a:t>SMA-Female</a:t>
                      </a:r>
                      <a:endParaRPr lang="en-US" altLang="zh-CN" sz="1300" u="none" strike="noStrike" kern="1200" spc="6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微软雅黑" panose="020B0503020204020204" charset="-122"/>
                        <a:cs typeface="Calibri" panose="020F0502020204030204" pitchFamily="34" charset="0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9560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 strike="noStrike" kern="1200" spc="6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charset="-122"/>
                          <a:cs typeface="Calibri" panose="020F0502020204030204" pitchFamily="34" charset="0"/>
                        </a:rPr>
                        <a:t> Material</a:t>
                      </a:r>
                      <a:endParaRPr lang="en-US" sz="1300" u="none" strike="noStrike" kern="1200" spc="6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微软雅黑" panose="020B0503020204020204" charset="-122"/>
                        <a:cs typeface="Calibri" panose="020F0502020204030204" pitchFamily="34" charset="0"/>
                      </a:endParaRPr>
                    </a:p>
                  </a:txBody>
                  <a:tcPr marL="25400" marR="25400" marT="6350" marB="635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u="none" strike="noStrike" kern="1200" spc="6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charset="-122"/>
                          <a:cs typeface="Calibri" panose="020F0502020204030204" pitchFamily="34" charset="0"/>
                        </a:rPr>
                        <a:t>Aluminum</a:t>
                      </a:r>
                      <a:endParaRPr lang="en-US" altLang="zh-CN" sz="1300" u="none" strike="noStrike" kern="1200" spc="6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微软雅黑" panose="020B0503020204020204" charset="-122"/>
                        <a:cs typeface="Calibri" panose="020F0502020204030204" pitchFamily="34" charset="0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83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 strike="noStrike" spc="60" dirty="0" smtClean="0">
                          <a:effectLst/>
                          <a:latin typeface="Calibri" panose="020F0502020204030204" pitchFamily="34" charset="0"/>
                          <a:ea typeface="微软雅黑" panose="020B0503020204020204" charset="-122"/>
                          <a:cs typeface="Calibri" panose="020F0502020204030204" pitchFamily="34" charset="0"/>
                        </a:rPr>
                        <a:t> Weight</a:t>
                      </a:r>
                      <a:endParaRPr lang="en-US" sz="1300" b="0" i="0" u="none" strike="noStrike" spc="6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微软雅黑" panose="020B0503020204020204" charset="-122"/>
                        <a:cs typeface="Calibri" panose="020F0502020204030204" pitchFamily="34" charset="0"/>
                      </a:endParaRPr>
                    </a:p>
                  </a:txBody>
                  <a:tcPr marL="25400" marR="25400" marT="6350" marB="635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spc="60" dirty="0" smtClean="0">
                          <a:latin typeface="Calibri" panose="020F0502020204030204" pitchFamily="34" charset="0"/>
                          <a:ea typeface="微软雅黑" panose="020B0503020204020204" charset="-122"/>
                          <a:cs typeface="Calibri" panose="020F0502020204030204" pitchFamily="34" charset="0"/>
                        </a:rPr>
                        <a:t>14g</a:t>
                      </a:r>
                      <a:endParaRPr lang="en-US" altLang="zh-CN" sz="1300" b="0" spc="60" dirty="0" smtClean="0">
                        <a:latin typeface="Calibri" panose="020F0502020204030204" pitchFamily="34" charset="0"/>
                        <a:ea typeface="微软雅黑" panose="020B0503020204020204" charset="-122"/>
                        <a:cs typeface="Calibri" panose="020F0502020204030204" pitchFamily="34" charset="0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56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 strike="noStrike" spc="60" dirty="0" smtClean="0">
                          <a:effectLst/>
                          <a:latin typeface="Calibri" panose="020F0502020204030204" pitchFamily="34" charset="0"/>
                          <a:ea typeface="微软雅黑" panose="020B0503020204020204" charset="-122"/>
                          <a:cs typeface="Calibri" panose="020F0502020204030204" pitchFamily="34" charset="0"/>
                        </a:rPr>
                        <a:t> Package Sealing</a:t>
                      </a:r>
                      <a:endParaRPr lang="en-US" sz="1300" b="0" i="0" u="none" strike="noStrike" spc="6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微软雅黑" panose="020B0503020204020204" charset="-122"/>
                        <a:cs typeface="Calibri" panose="020F0502020204030204" pitchFamily="34" charset="0"/>
                      </a:endParaRPr>
                    </a:p>
                  </a:txBody>
                  <a:tcPr marL="25400" marR="25400" marT="6350" marB="635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lvl="0" indent="71755" algn="ctr" defTabSz="914400" rtl="0" eaLnBrk="1" fontAlgn="ctr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spc="6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软雅黑" panose="020B0503020204020204" charset="-122"/>
                          <a:cs typeface="Calibri" panose="020F0502020204030204" pitchFamily="34" charset="0"/>
                        </a:rPr>
                        <a:t>Nickel Plated</a:t>
                      </a:r>
                      <a:endParaRPr lang="en-US" altLang="zh-CN" sz="1300" u="none" strike="noStrike" kern="1200" spc="6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微软雅黑" panose="020B0503020204020204" charset="-122"/>
                        <a:cs typeface="Calibri" panose="020F0502020204030204" pitchFamily="34" charset="0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603653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/>
                <a:gridCol w="2289920"/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 smtClean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45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smtClean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 smtClean="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-55℃~+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105</a:t>
                      </a: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 smtClean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</a:t>
            </a: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48409" y="1424825"/>
            <a:ext cx="3479010" cy="1491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  <a:endParaRPr lang="en-US" altLang="zh-CN" sz="1300" b="1" dirty="0" smtClean="0"/>
          </a:p>
          <a:p>
            <a:r>
              <a:rPr lang="en-US" altLang="zh-CN" sz="1300" dirty="0" smtClean="0"/>
              <a:t>The Isolator is </a:t>
            </a:r>
            <a:r>
              <a:rPr lang="en-US" altLang="zh-CN" sz="1300" dirty="0"/>
              <a:t>a </a:t>
            </a:r>
            <a:r>
              <a:rPr lang="en-US" altLang="zh-CN" sz="1300" dirty="0" smtClean="0"/>
              <a:t>coaxial isolator with </a:t>
            </a:r>
            <a:r>
              <a:rPr lang="en-US" altLang="zh-CN" sz="1300" dirty="0"/>
              <a:t>a typical </a:t>
            </a:r>
            <a:r>
              <a:rPr lang="en-US" altLang="zh-CN" sz="1300" dirty="0" smtClean="0"/>
              <a:t>insertion </a:t>
            </a:r>
            <a:r>
              <a:rPr lang="en-US" altLang="zh-CN" sz="1300" dirty="0" smtClean="0">
                <a:sym typeface="+mn-ea"/>
              </a:rPr>
              <a:t>l</a:t>
            </a:r>
            <a:r>
              <a:rPr lang="en-US" altLang="zh-CN" sz="1300" dirty="0" smtClean="0">
                <a:sym typeface="+mn-ea"/>
              </a:rPr>
              <a:t>oss </a:t>
            </a:r>
            <a:r>
              <a:rPr lang="en-US" altLang="zh-CN" sz="1300" dirty="0" smtClean="0"/>
              <a:t>of 0.4 </a:t>
            </a:r>
            <a:r>
              <a:rPr lang="en-US" altLang="zh-CN" sz="1300" dirty="0"/>
              <a:t>dB and a </a:t>
            </a:r>
            <a:r>
              <a:rPr lang="en-US" altLang="zh-CN" sz="1300" dirty="0" smtClean="0"/>
              <a:t>typical isolation of 21dB </a:t>
            </a:r>
            <a:r>
              <a:rPr lang="en-US" altLang="zh-CN" sz="1300" dirty="0"/>
              <a:t>across the frequency range of </a:t>
            </a:r>
            <a:r>
              <a:rPr lang="en-US" altLang="zh-CN" sz="1300" dirty="0" smtClean="0"/>
              <a:t>8</a:t>
            </a:r>
            <a:r>
              <a:rPr lang="en-US" altLang="zh-CN" sz="1300" dirty="0" smtClean="0"/>
              <a:t> </a:t>
            </a:r>
            <a:r>
              <a:rPr lang="en-US" altLang="zh-CN" sz="1300" dirty="0"/>
              <a:t>to </a:t>
            </a:r>
            <a:r>
              <a:rPr lang="en-US" altLang="zh-CN" sz="1300" dirty="0" smtClean="0"/>
              <a:t>12</a:t>
            </a:r>
            <a:r>
              <a:rPr lang="en-US" altLang="zh-CN" sz="1300" dirty="0" smtClean="0"/>
              <a:t> </a:t>
            </a:r>
            <a:r>
              <a:rPr lang="en-US" altLang="zh-CN" sz="1300" dirty="0"/>
              <a:t>GHz. The isolator can reach handling average power of </a:t>
            </a:r>
            <a:r>
              <a:rPr lang="en-US" altLang="zh-CN" sz="1300" dirty="0" smtClean="0"/>
              <a:t>10W</a:t>
            </a:r>
            <a:r>
              <a:rPr lang="en-US" altLang="zh-CN" sz="1300" dirty="0"/>
              <a:t>. Accept customization according to different </a:t>
            </a:r>
            <a:r>
              <a:rPr lang="en-US" altLang="zh-CN" sz="1300" dirty="0" smtClean="0"/>
              <a:t>needs.</a:t>
            </a:r>
            <a:endParaRPr lang="zh-CN" alt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3902863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sz="1600" b="1" dirty="0" smtClean="0">
                <a:latin typeface="+mj-lt"/>
              </a:rPr>
              <a:t>Outline Drawing</a:t>
            </a:r>
            <a:endParaRPr lang="en-US" altLang="zh-CN" sz="1600" b="1" dirty="0" smtClean="0">
              <a:latin typeface="+mj-lt"/>
            </a:endParaRPr>
          </a:p>
          <a:p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All Dimensions in mm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inches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Tolerance ±0.25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0.01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 smtClean="0"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368422" y="8083098"/>
            <a:ext cx="591775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 dirty="0">
                <a:latin typeface="+mn-lt"/>
              </a:rPr>
              <a:t>NOTE: </a:t>
            </a:r>
            <a:endParaRPr lang="en-US" altLang="zh-CN" sz="1200" b="1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1. The </a:t>
            </a:r>
            <a:r>
              <a:rPr lang="en-US" altLang="zh-CN" sz="1200" dirty="0">
                <a:latin typeface="+mn-lt"/>
              </a:rPr>
              <a:t>product is designed to meet environmental ratings but not </a:t>
            </a:r>
            <a:r>
              <a:rPr lang="en-US" altLang="zh-CN" sz="1200" dirty="0" smtClean="0">
                <a:latin typeface="+mn-lt"/>
              </a:rPr>
              <a:t>tested. If </a:t>
            </a:r>
            <a:r>
              <a:rPr lang="zh-CN" altLang="en-US" sz="1200" dirty="0">
                <a:latin typeface="+mn-lt"/>
              </a:rPr>
              <a:t>you </a:t>
            </a:r>
            <a:r>
              <a:rPr lang="en-US" altLang="zh-CN" sz="1200" dirty="0">
                <a:latin typeface="+mn-lt"/>
              </a:rPr>
              <a:t>need to test environmental  condition, please contact our sales department</a:t>
            </a:r>
            <a:r>
              <a:rPr lang="en-US" altLang="zh-CN" sz="1200" dirty="0" smtClean="0">
                <a:latin typeface="+mn-lt"/>
              </a:rPr>
              <a:t>.</a:t>
            </a:r>
            <a:endParaRPr lang="en-US" altLang="zh-CN" sz="1200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2. </a:t>
            </a:r>
            <a:r>
              <a:rPr lang="en-US" altLang="zh-CN" sz="1200" dirty="0" err="1" smtClean="0">
                <a:latin typeface="+mn-lt"/>
              </a:rPr>
              <a:t>Miczen</a:t>
            </a:r>
            <a:r>
              <a:rPr lang="en-US" altLang="zh-CN" sz="1200" dirty="0" smtClean="0">
                <a:latin typeface="+mn-lt"/>
              </a:rPr>
              <a:t> technologies co., Ltd. reserves the right to change the above information without notice.</a:t>
            </a:r>
            <a:endParaRPr lang="zh-CN" altLang="en-US" sz="1200" dirty="0">
              <a:latin typeface="+mn-lt"/>
            </a:endParaRP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-458827" y="2432769"/>
          <a:ext cx="8583587" cy="365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6" name="AutoCAD Drawing" r:id="rId1" imgW="12477750" imgH="5600700" progId="AutoCAD.Drawing.17">
                  <p:embed/>
                </p:oleObj>
              </mc:Choice>
              <mc:Fallback>
                <p:oleObj name="AutoCAD Drawing" r:id="rId1" imgW="12477750" imgH="5600700" progId="AutoCAD.Drawing.17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/>
                      <a:srcRect l="3043" t="3476" r="-1483" b="1013"/>
                      <a:stretch>
                        <a:fillRect/>
                      </a:stretch>
                    </p:blipFill>
                    <p:spPr bwMode="auto">
                      <a:xfrm>
                        <a:off x="-458827" y="2432769"/>
                        <a:ext cx="8583587" cy="365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2110105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b="1" dirty="0">
                <a:latin typeface="+mj-lt"/>
              </a:rPr>
              <a:t>Performance Plot</a:t>
            </a:r>
            <a:endParaRPr lang="en-US" altLang="zh-CN" b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graphicFrame>
        <p:nvGraphicFramePr>
          <p:cNvPr id="13" name="表格 12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40690" y="1928495"/>
          <a:ext cx="6176010" cy="5158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8005"/>
                <a:gridCol w="3088005"/>
              </a:tblGrid>
              <a:tr h="2552065">
                <a:tc>
                  <a:txBody>
                    <a:bodyPr/>
                    <a:p>
                      <a:pPr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endParaRPr lang="en-US" altLang="zh-CN" sz="10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endParaRPr lang="en-US" altLang="zh-CN" sz="1000" b="1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zh-CN" altLang="en-US" sz="1000" b="1" dirty="0">
                        <a:latin typeface="+mj-lt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000" b="1" dirty="0">
                        <a:latin typeface="+mj-lt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6675">
                <a:tc>
                  <a:txBody>
                    <a:bodyPr/>
                    <a:p>
                      <a:pPr>
                        <a:buNone/>
                      </a:pPr>
                      <a:endParaRPr lang="zh-CN" altLang="en-US" sz="1000" b="1" dirty="0">
                        <a:latin typeface="+mj-lt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000" b="1" dirty="0">
                        <a:latin typeface="+mj-lt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641918" y="4597707"/>
            <a:ext cx="271464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p>
            <a:r>
              <a:rPr lang="en-US" altLang="zh-CN" sz="1200" dirty="0" smtClean="0">
                <a:solidFill>
                  <a:srgbClr val="000000"/>
                </a:solidFill>
                <a:ea typeface="Arial Unicode MS" panose="020B0604020202020204" pitchFamily="34" charset="-122"/>
                <a:cs typeface="Arial Unicode MS" panose="020B0604020202020204" pitchFamily="34" charset="-122"/>
              </a:rPr>
              <a:t>VSWR 2</a:t>
            </a:r>
            <a:endParaRPr lang="en-US" sz="1200" dirty="0" smtClean="0">
              <a:solidFill>
                <a:srgbClr val="000000"/>
              </a:solidFill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6748" y="4588954"/>
            <a:ext cx="271464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p>
            <a:r>
              <a:rPr lang="en-US" altLang="zh-CN" sz="1200" dirty="0" smtClean="0">
                <a:solidFill>
                  <a:srgbClr val="000000"/>
                </a:solidFill>
                <a:ea typeface="Arial Unicode MS" panose="020B0604020202020204" pitchFamily="34" charset="-122"/>
                <a:cs typeface="Arial Unicode MS" panose="020B0604020202020204" pitchFamily="34" charset="-122"/>
              </a:rPr>
              <a:t>VSWR 1</a:t>
            </a:r>
            <a:endParaRPr lang="en-US" sz="1200" dirty="0" smtClean="0">
              <a:solidFill>
                <a:srgbClr val="000000"/>
              </a:solidFill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57523" y="1988483"/>
            <a:ext cx="195333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p>
            <a:r>
              <a:rPr lang="en-US" altLang="zh-CN" sz="1200" dirty="0" smtClean="0">
                <a:solidFill>
                  <a:srgbClr val="000000"/>
                </a:solidFill>
                <a:ea typeface="Arial Unicode MS" panose="020B0604020202020204" pitchFamily="34" charset="-122"/>
                <a:cs typeface="Arial Unicode MS" panose="020B0604020202020204" pitchFamily="34" charset="-122"/>
              </a:rPr>
              <a:t>Isolation</a:t>
            </a:r>
            <a:endParaRPr lang="en-US" altLang="zh-CN" sz="1200" dirty="0" smtClean="0">
              <a:solidFill>
                <a:srgbClr val="000000"/>
              </a:solidFill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2353" y="1988483"/>
            <a:ext cx="271464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p>
            <a:r>
              <a:rPr lang="en-US" altLang="zh-CN" sz="1200" dirty="0" smtClean="0">
                <a:solidFill>
                  <a:srgbClr val="000000"/>
                </a:solidFill>
                <a:ea typeface="Arial Unicode MS" panose="020B0604020202020204" pitchFamily="34" charset="-122"/>
                <a:cs typeface="Arial Unicode MS" panose="020B0604020202020204" pitchFamily="34" charset="-122"/>
              </a:rPr>
              <a:t>Insertion Loss</a:t>
            </a:r>
            <a:endParaRPr lang="en-US" altLang="zh-CN" sz="1200" dirty="0" smtClean="0">
              <a:solidFill>
                <a:srgbClr val="000000"/>
              </a:solidFill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pic>
        <p:nvPicPr>
          <p:cNvPr id="2050" name="Picture 2" descr="E:\规格书备份\曲线图备份_from 2019-07\19092601-MZISL0812GA\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78" r="50000" b="47711"/>
          <a:stretch>
            <a:fillRect/>
          </a:stretch>
        </p:blipFill>
        <p:spPr bwMode="auto">
          <a:xfrm>
            <a:off x="678284" y="4951472"/>
            <a:ext cx="2700000" cy="193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E:\规格书备份\曲线图备份_from 2019-07\19092601-MZISL0812GA\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289" r="50000"/>
          <a:stretch>
            <a:fillRect/>
          </a:stretch>
        </p:blipFill>
        <p:spPr bwMode="auto">
          <a:xfrm>
            <a:off x="627484" y="2331867"/>
            <a:ext cx="2700000" cy="193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E:\规格书备份\曲线图备份_from 2019-07\19092601-MZISL0812GA\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52289"/>
          <a:stretch>
            <a:fillRect/>
          </a:stretch>
        </p:blipFill>
        <p:spPr bwMode="auto">
          <a:xfrm>
            <a:off x="3717508" y="4949624"/>
            <a:ext cx="2700000" cy="193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E:\规格书备份\曲线图备份_from 2019-07\19092601-MZISL0812GA\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4578" b="47711"/>
          <a:stretch>
            <a:fillRect/>
          </a:stretch>
        </p:blipFill>
        <p:spPr bwMode="auto">
          <a:xfrm>
            <a:off x="3684800" y="2331867"/>
            <a:ext cx="2700000" cy="193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ABLE_BEAUTIFY" val="smartTable{6b186ed0-8a21-42e1-8ab8-98f95a9860a4}"/>
  <p:tag name="TABLE_ENDDRAG_ORIGIN_RECT" val="444*319"/>
  <p:tag name="TABLE_ENDDRAG_RECT" val="45*276*444*319"/>
  <p:tag name="TABLE_AUTOADJUST_FLAG" val="1"/>
</p:tagLst>
</file>

<file path=ppt/tags/tag2.xml><?xml version="1.0" encoding="utf-8"?>
<p:tagLst xmlns:p="http://schemas.openxmlformats.org/presentationml/2006/main">
  <p:tag name="KSO_WM_UNIT_TABLE_BEAUTIFY" val="smartTable{1dc1d707-195f-43c9-b603-f81eb2e37cf0}"/>
  <p:tag name="TABLE_ENDDRAG_ORIGIN_RECT" val="486*441"/>
  <p:tag name="TABLE_ENDDRAG_RECT" val="34*151*486*441"/>
</p:tagLst>
</file>

<file path=ppt/tags/tag3.xml><?xml version="1.0" encoding="utf-8"?>
<p:tagLst xmlns:p="http://schemas.openxmlformats.org/presentationml/2006/main">
  <p:tag name="KSO_WPP_MARK_KEY" val="34b9aab7-716c-4811-8b7a-5af903dec9d4"/>
  <p:tag name="COMMONDATA" val="eyJoZGlkIjoiNTFlNTY4MmEyYTc5MzQzOTA3MmI0YTU3MGE1MDc4MjEifQ==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0</TotalTime>
  <Words>1797</Words>
  <Application>WPS 演示</Application>
  <PresentationFormat>A4 纸张(210x297 毫米)</PresentationFormat>
  <Paragraphs>160</Paragraphs>
  <Slides>3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7" baseType="lpstr">
      <vt:lpstr>Arial</vt:lpstr>
      <vt:lpstr>宋体</vt:lpstr>
      <vt:lpstr>Wingdings</vt:lpstr>
      <vt:lpstr>Calibri</vt:lpstr>
      <vt:lpstr>Roboto</vt:lpstr>
      <vt:lpstr>Times New Roman</vt:lpstr>
      <vt:lpstr>微软雅黑</vt:lpstr>
      <vt:lpstr>Microsoft JhengHei UI</vt:lpstr>
      <vt:lpstr>Microsoft YaHei UI</vt:lpstr>
      <vt:lpstr>Arial Unicode MS</vt:lpstr>
      <vt:lpstr>Wingdings</vt:lpstr>
      <vt:lpstr>Arial Unicode MS</vt:lpstr>
      <vt:lpstr>中文背景模板</vt:lpstr>
      <vt:lpstr>AutoCAD.Drawing.17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齐联微波</cp:lastModifiedBy>
  <cp:revision>99</cp:revision>
  <dcterms:created xsi:type="dcterms:W3CDTF">2018-01-02T02:36:00Z</dcterms:created>
  <dcterms:modified xsi:type="dcterms:W3CDTF">2023-05-23T03:55:23Z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D758BF8CC5C64D2C954C321062D1934D</vt:lpwstr>
  </property>
  <property fmtid="{D5CDD505-2E9C-101B-9397-08002B2CF9AE}" pid="3" name="KSOProductBuildVer">
    <vt:lpwstr>2052-11.1.0.14309</vt:lpwstr>
  </property>
</Properties>
</file>