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56" r:id="rId3"/>
    <p:sldId id="258" r:id="rId4"/>
  </p:sldIdLst>
  <p:sldSz cx="6858000" cy="9906000" type="A4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97" autoAdjust="0"/>
    <p:restoredTop sz="84133" autoAdjust="0"/>
  </p:normalViewPr>
  <p:slideViewPr>
    <p:cSldViewPr showGuides="1">
      <p:cViewPr varScale="1">
        <p:scale>
          <a:sx n="115" d="100"/>
          <a:sy n="115" d="100"/>
        </p:scale>
        <p:origin x="6816" y="108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1" d="100"/>
          <a:sy n="81" d="100"/>
        </p:scale>
        <p:origin x="-1068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1642BB-1847-473F-A388-2A46C64BC9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4114B6-D4D4-448A-9FDA-B2F2BFDE2F4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408940" y="9057456"/>
            <a:ext cx="60579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文本框 11"/>
          <p:cNvSpPr txBox="1"/>
          <p:nvPr/>
        </p:nvSpPr>
        <p:spPr>
          <a:xfrm>
            <a:off x="427990" y="9091994"/>
            <a:ext cx="603885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M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Z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   T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G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   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,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T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D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endParaRPr lang="en-US" altLang="zh-CN" sz="12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ctr">
              <a:lnSpc>
                <a:spcPts val="1400"/>
              </a:lnSpc>
            </a:pP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Phone: +86 28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65003621 |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E-mail:</a:t>
            </a:r>
            <a:r>
              <a:rPr lang="en-US" altLang="zh-CN" sz="1000" b="1" baseline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sales@miczen.com | Web:</a:t>
            </a:r>
            <a:r>
              <a:rPr lang="en-US" altLang="zh-CN" sz="1000" b="1" baseline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www.miczen.com </a:t>
            </a:r>
            <a:endParaRPr lang="en-US" altLang="zh-CN" sz="10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文本框 13"/>
          <p:cNvSpPr txBox="1"/>
          <p:nvPr/>
        </p:nvSpPr>
        <p:spPr>
          <a:xfrm>
            <a:off x="3110865" y="9531315"/>
            <a:ext cx="68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/>
              <a:t>&lt; </a:t>
            </a:r>
            <a:r>
              <a:rPr lang="en-US" altLang="zh-CN" sz="1000" baseline="0" dirty="0" smtClean="0"/>
              <a:t>  </a:t>
            </a:r>
            <a:r>
              <a:rPr lang="en-US" altLang="zh-CN" sz="1000" dirty="0" smtClean="0"/>
              <a:t> </a:t>
            </a:r>
            <a:r>
              <a:rPr lang="en-US" altLang="zh-CN" sz="1000" dirty="0"/>
              <a:t>&gt;</a:t>
            </a:r>
            <a:endParaRPr lang="en-US" altLang="zh-CN" sz="1000" dirty="0"/>
          </a:p>
        </p:txBody>
      </p:sp>
      <p:cxnSp>
        <p:nvCxnSpPr>
          <p:cNvPr id="13" name="直接连接符 12"/>
          <p:cNvCxnSpPr/>
          <p:nvPr/>
        </p:nvCxnSpPr>
        <p:spPr>
          <a:xfrm>
            <a:off x="3429000" y="9057456"/>
            <a:ext cx="303784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直接连接符 13"/>
          <p:cNvCxnSpPr/>
          <p:nvPr/>
        </p:nvCxnSpPr>
        <p:spPr>
          <a:xfrm>
            <a:off x="408940" y="9057456"/>
            <a:ext cx="3020060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 userDrawn="1"/>
        </p:nvSpPr>
        <p:spPr>
          <a:xfrm>
            <a:off x="0" y="184444"/>
            <a:ext cx="169776" cy="849325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0"/>
          <p:cNvSpPr txBox="1">
            <a:spLocks noChangeArrowheads="1"/>
          </p:cNvSpPr>
          <p:nvPr userDrawn="1"/>
        </p:nvSpPr>
        <p:spPr bwMode="auto">
          <a:xfrm>
            <a:off x="301971" y="636865"/>
            <a:ext cx="4423171" cy="41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500"/>
              </a:lnSpc>
            </a:pPr>
            <a:r>
              <a:rPr lang="en-US" altLang="zh-CN" sz="2000" b="1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P/N: MZH8058062GA</a:t>
            </a:r>
            <a:endParaRPr lang="en-US" altLang="zh-CN" sz="2000" b="1" dirty="0" smtClean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9" name="TextBox 11"/>
          <p:cNvSpPr txBox="1">
            <a:spLocks noChangeArrowheads="1"/>
          </p:cNvSpPr>
          <p:nvPr userDrawn="1"/>
        </p:nvSpPr>
        <p:spPr bwMode="auto">
          <a:xfrm>
            <a:off x="301971" y="265945"/>
            <a:ext cx="5028565" cy="41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000" b="1" kern="1200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5.8-6.2GHz Broadband 180° Hybrid</a:t>
            </a:r>
            <a:endParaRPr lang="en-US" altLang="zh-CN" sz="2000" b="1" kern="1200" dirty="0" smtClean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pSp>
        <p:nvGrpSpPr>
          <p:cNvPr id="21" name="组合 20"/>
          <p:cNvGrpSpPr/>
          <p:nvPr userDrawn="1"/>
        </p:nvGrpSpPr>
        <p:grpSpPr>
          <a:xfrm>
            <a:off x="4909185" y="184444"/>
            <a:ext cx="1944216" cy="862747"/>
            <a:chOff x="4725144" y="224945"/>
            <a:chExt cx="2160241" cy="958608"/>
          </a:xfrm>
        </p:grpSpPr>
        <p:sp>
          <p:nvSpPr>
            <p:cNvPr id="22" name="矩形 21"/>
            <p:cNvSpPr/>
            <p:nvPr/>
          </p:nvSpPr>
          <p:spPr>
            <a:xfrm>
              <a:off x="5371426" y="224945"/>
              <a:ext cx="1513959" cy="95410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9321" y="433972"/>
              <a:ext cx="1298169" cy="527058"/>
            </a:xfrm>
            <a:prstGeom prst="rect">
              <a:avLst/>
            </a:prstGeom>
          </p:spPr>
        </p:pic>
        <p:cxnSp>
          <p:nvCxnSpPr>
            <p:cNvPr id="24" name="直接连接符 23"/>
            <p:cNvCxnSpPr/>
            <p:nvPr/>
          </p:nvCxnSpPr>
          <p:spPr>
            <a:xfrm>
              <a:off x="5301208" y="224945"/>
              <a:ext cx="0" cy="954108"/>
            </a:xfrm>
            <a:prstGeom prst="line">
              <a:avLst/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5211381" y="229445"/>
              <a:ext cx="0" cy="954108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5121556" y="229445"/>
              <a:ext cx="0" cy="954108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5031731" y="229445"/>
              <a:ext cx="0" cy="954108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4941906" y="229445"/>
              <a:ext cx="0" cy="954108"/>
            </a:xfrm>
            <a:prstGeom prst="lin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4869160" y="229445"/>
              <a:ext cx="0" cy="954108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4797152" y="229445"/>
              <a:ext cx="0" cy="954108"/>
            </a:xfrm>
            <a:prstGeom prst="line">
              <a:avLst/>
            </a:prstGeom>
            <a:ln w="63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4725144" y="229445"/>
              <a:ext cx="0" cy="954108"/>
            </a:xfrm>
            <a:prstGeom prst="line">
              <a:avLst/>
            </a:prstGeom>
            <a:ln w="31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直接连接符 33"/>
          <p:cNvCxnSpPr/>
          <p:nvPr userDrawn="1"/>
        </p:nvCxnSpPr>
        <p:spPr>
          <a:xfrm>
            <a:off x="408940" y="632519"/>
            <a:ext cx="3456000" cy="0"/>
          </a:xfrm>
          <a:prstGeom prst="line">
            <a:avLst/>
          </a:prstGeom>
          <a:ln w="254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.jpeg"/><Relationship Id="rId3" Type="http://schemas.openxmlformats.org/officeDocument/2006/relationships/tags" Target="../tags/tag2.xml"/><Relationship Id="rId2" Type="http://schemas.openxmlformats.org/officeDocument/2006/relationships/image" Target="../media/image2.png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wmf"/><Relationship Id="rId1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 smtClean="0"/>
              <a:t>1</a:t>
            </a:r>
            <a:endParaRPr lang="zh-CN" altLang="en-US" sz="1100" dirty="0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04664" y="3512840"/>
          <a:ext cx="5924718" cy="44645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94677"/>
                <a:gridCol w="835171"/>
                <a:gridCol w="835171"/>
                <a:gridCol w="835171"/>
                <a:gridCol w="724528"/>
              </a:tblGrid>
              <a:tr h="392050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Parameter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Min.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Typ.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Max.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Units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4846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Frequency Range</a:t>
                      </a:r>
                      <a:endParaRPr lang="en-US" altLang="zh-CN" sz="13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5.8-6.2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GHz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Insertion</a:t>
                      </a:r>
                      <a:r>
                        <a:rPr lang="en-US" altLang="zh-CN" sz="1300" u="none" strike="noStrike" baseline="0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 Loss</a:t>
                      </a:r>
                      <a:endParaRPr lang="en-US" altLang="zh-CN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0.5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Isolation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20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VSWR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1.4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-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Amplitude Unbalance</a:t>
                      </a:r>
                      <a:endParaRPr lang="zh-CN" altLang="en-US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b="0" kern="1200" dirty="0" smtClean="0">
                          <a:solidFill>
                            <a:schemeClr val="tx1"/>
                          </a:solidFill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±0.3</a:t>
                      </a:r>
                      <a:endParaRPr lang="zh-CN" altLang="en-US" sz="1300" b="0" kern="1200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3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Phase Unbalance</a:t>
                      </a:r>
                      <a:endParaRPr lang="en-US" sz="13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ea typeface="Microsoft JhengHei UI" panose="020B0604030504040204" pitchFamily="34" charset="-120"/>
                          <a:sym typeface="+mn-ea"/>
                        </a:rPr>
                        <a:t>±2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b="0" kern="1200" dirty="0" smtClean="0">
                          <a:solidFill>
                            <a:schemeClr val="tx1"/>
                          </a:solidFill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±4</a:t>
                      </a:r>
                      <a:endParaRPr lang="zh-CN" altLang="en-US" sz="1300" b="0" kern="1200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°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Power Handling </a:t>
                      </a:r>
                      <a:endParaRPr lang="en-US" sz="1300" b="0" i="0" u="none" strike="noStrike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50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W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9507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Impedance</a:t>
                      </a:r>
                      <a:endParaRPr lang="en-US" altLang="zh-CN" sz="1300" u="none" strike="noStrike" dirty="0" smtClean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50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400" b="0" dirty="0" smtClean="0">
                          <a:latin typeface="Candara" panose="020E0502030303020204" pitchFamily="34" charset="0"/>
                          <a:cs typeface="Calibri" panose="020F0502020204030204" pitchFamily="34" charset="0"/>
                        </a:rPr>
                        <a:t>Ω</a:t>
                      </a:r>
                      <a:endParaRPr lang="en-US" altLang="zh-CN" sz="1400" b="0" dirty="0" smtClean="0">
                        <a:latin typeface="Candara" panose="020E0502030303020204" pitchFamily="34" charset="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1028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Connector</a:t>
                      </a:r>
                      <a:endParaRPr lang="en-US" altLang="zh-CN" sz="1300" u="none" strike="noStrike" dirty="0" smtClean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b="0" dirty="0" smtClean="0">
                          <a:latin typeface="Calibri" panose="020F0502020204030204" pitchFamily="34" charset="0"/>
                        </a:rPr>
                        <a:t>SMA-Female</a:t>
                      </a:r>
                      <a:endParaRPr lang="zh-CN" altLang="en-US" sz="1300" b="0" dirty="0" smtClean="0">
                        <a:latin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Material 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Aluminum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Weight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-g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Package Sealing</a:t>
                      </a:r>
                      <a:endParaRPr lang="en-US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Blue Color(Standard</a:t>
                      </a: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)</a:t>
                      </a:r>
                      <a:endParaRPr lang="en-US" altLang="zh-CN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" name="矩形 12"/>
          <p:cNvSpPr/>
          <p:nvPr/>
        </p:nvSpPr>
        <p:spPr>
          <a:xfrm>
            <a:off x="382038" y="3152800"/>
            <a:ext cx="27874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ea typeface="Microsoft JhengHei UI" panose="020B0604030504040204" pitchFamily="34" charset="-120"/>
              </a:rPr>
              <a:t>Electrical Specifications（</a:t>
            </a:r>
            <a:r>
              <a:rPr lang="en-US" altLang="zh-CN" sz="1400" b="1" dirty="0">
                <a:ea typeface="Microsoft JhengHei UI" panose="020B0604030504040204" pitchFamily="34" charset="-120"/>
              </a:rPr>
              <a:t>+25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℃）:</a:t>
            </a:r>
            <a:endParaRPr lang="zh-CN" altLang="en-US" sz="1400" b="1" dirty="0">
              <a:ea typeface="Microsoft JhengHei UI" panose="020B0604030504040204" pitchFamily="34" charset="-120"/>
            </a:endParaRP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4746836" y="2439515"/>
            <a:ext cx="21328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Radar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Communication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Receivers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171" y="8067881"/>
            <a:ext cx="544530" cy="519005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332656" y="8067881"/>
            <a:ext cx="23891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ea typeface="Microsoft JhengHei UI" panose="020B0604030504040204" pitchFamily="34" charset="-120"/>
              </a:rPr>
              <a:t>Environmental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 Specifications:</a:t>
            </a:r>
            <a:endParaRPr lang="zh-CN" altLang="en-US" sz="1400" b="1" dirty="0">
              <a:ea typeface="Microsoft JhengHei UI" panose="020B0604030504040204" pitchFamily="34" charset="-120"/>
            </a:endParaRPr>
          </a:p>
        </p:txBody>
      </p:sp>
      <p:graphicFrame>
        <p:nvGraphicFramePr>
          <p:cNvPr id="22" name="表格 21"/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319233" y="8402333"/>
          <a:ext cx="4600227" cy="5795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10307"/>
                <a:gridCol w="2289920"/>
              </a:tblGrid>
              <a:tr h="248381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Operational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endParaRPr lang="en-US" altLang="en-US" sz="1200" b="1" dirty="0" smtClean="0">
                        <a:solidFill>
                          <a:schemeClr val="tx1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-4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5</a:t>
                      </a: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~+85</a:t>
                      </a: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altLang="zh-CN" sz="1200" b="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08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 smtClean="0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altLang="zh-CN" sz="1200" u="none" strike="noStrike" kern="120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Storage</a:t>
                      </a:r>
                      <a:r>
                        <a:rPr lang="en-US" altLang="zh-CN" sz="1200" b="1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altLang="zh-CN" sz="1200" u="none" strike="noStrike" kern="120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endParaRPr lang="en-US" altLang="en-US" sz="1200" u="none" strike="noStrike" kern="1200" smtClean="0">
                        <a:solidFill>
                          <a:schemeClr val="tx1"/>
                        </a:solidFill>
                        <a:effectLst/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-55℃~+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125</a:t>
                      </a:r>
                      <a:r>
                        <a:rPr lang="en-US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sz="1200" b="0" dirty="0" smtClean="0">
                        <a:solidFill>
                          <a:srgbClr val="000000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9" t="2504" r="13569" b="47745"/>
          <a:stretch>
            <a:fillRect/>
          </a:stretch>
        </p:blipFill>
        <p:spPr>
          <a:xfrm>
            <a:off x="5885023" y="8119426"/>
            <a:ext cx="554642" cy="406738"/>
          </a:xfrm>
          <a:prstGeom prst="rect">
            <a:avLst/>
          </a:prstGeom>
        </p:spPr>
      </p:pic>
      <p:sp>
        <p:nvSpPr>
          <p:cNvPr id="24" name="TextBox 3"/>
          <p:cNvSpPr txBox="1"/>
          <p:nvPr/>
        </p:nvSpPr>
        <p:spPr>
          <a:xfrm>
            <a:off x="4628171" y="8520264"/>
            <a:ext cx="1926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OBSERVE  </a:t>
            </a:r>
            <a:br>
              <a:rPr lang="en-US" altLang="zh-CN" sz="80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r>
              <a:rPr lang="en-US" altLang="zh-CN" sz="80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PRECAUTIONS  </a:t>
            </a:r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ELECTROSTATIC  SENSITIVE  DEVICES</a:t>
            </a:r>
            <a:endParaRPr lang="zh-CN" altLang="en-US" sz="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82270" y="1393190"/>
            <a:ext cx="3842385" cy="1291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00" b="1" dirty="0"/>
              <a:t>Description: </a:t>
            </a:r>
            <a:endParaRPr lang="en-US" altLang="zh-CN" sz="1300" b="1" dirty="0" smtClean="0"/>
          </a:p>
          <a:p>
            <a:r>
              <a:rPr lang="en-US" altLang="zh-CN" sz="1300" dirty="0" smtClean="0"/>
              <a:t>The hybrid is </a:t>
            </a:r>
            <a:r>
              <a:rPr lang="en-US" altLang="zh-CN" sz="1300" dirty="0"/>
              <a:t>a </a:t>
            </a:r>
            <a:r>
              <a:rPr lang="en-US" altLang="zh-CN" sz="1300" dirty="0" smtClean="0"/>
              <a:t>broadband 180° </a:t>
            </a:r>
            <a:r>
              <a:rPr lang="en-US" altLang="zh-CN" sz="1300" dirty="0" err="1" smtClean="0"/>
              <a:t>hybird</a:t>
            </a:r>
            <a:r>
              <a:rPr lang="en-US" altLang="zh-CN" sz="1300" dirty="0" smtClean="0"/>
              <a:t> with </a:t>
            </a:r>
            <a:r>
              <a:rPr lang="en-US" altLang="zh-CN" sz="1300" dirty="0"/>
              <a:t>a typical </a:t>
            </a:r>
            <a:r>
              <a:rPr lang="en-US" altLang="zh-CN" sz="1300" dirty="0" smtClean="0"/>
              <a:t> insertion </a:t>
            </a:r>
            <a:r>
              <a:rPr lang="en-US" altLang="zh-CN" sz="1300" dirty="0" smtClean="0">
                <a:sym typeface="+mn-ea"/>
              </a:rPr>
              <a:t>l</a:t>
            </a:r>
            <a:r>
              <a:rPr lang="en-US" altLang="zh-CN" sz="1300" dirty="0" smtClean="0">
                <a:sym typeface="+mn-ea"/>
              </a:rPr>
              <a:t>oss</a:t>
            </a:r>
            <a:r>
              <a:rPr lang="en-US" altLang="zh-CN" sz="1300" dirty="0" smtClean="0"/>
              <a:t> of 0.5 </a:t>
            </a:r>
            <a:r>
              <a:rPr lang="en-US" altLang="zh-CN" sz="1300" dirty="0"/>
              <a:t>dB and a </a:t>
            </a:r>
            <a:r>
              <a:rPr lang="en-US" altLang="zh-CN" sz="1300" dirty="0" smtClean="0"/>
              <a:t>typical </a:t>
            </a:r>
            <a:r>
              <a:rPr lang="en-US" altLang="zh-CN" sz="1300" dirty="0" smtClean="0"/>
              <a:t>isolation of 20dB </a:t>
            </a:r>
            <a:r>
              <a:rPr lang="en-US" altLang="zh-CN" sz="1300" dirty="0"/>
              <a:t>across the frequency range of </a:t>
            </a:r>
            <a:r>
              <a:rPr lang="en-US" altLang="zh-CN" sz="1300" dirty="0" smtClean="0"/>
              <a:t>5.8</a:t>
            </a:r>
            <a:r>
              <a:rPr lang="en-US" altLang="zh-CN" sz="1300" dirty="0" smtClean="0"/>
              <a:t> </a:t>
            </a:r>
            <a:r>
              <a:rPr lang="en-US" altLang="zh-CN" sz="1300" dirty="0"/>
              <a:t>to </a:t>
            </a:r>
            <a:r>
              <a:rPr lang="en-US" altLang="zh-CN" sz="1300" dirty="0" smtClean="0"/>
              <a:t>6.2 </a:t>
            </a:r>
            <a:r>
              <a:rPr lang="en-US" altLang="zh-CN" sz="1300" dirty="0"/>
              <a:t>GHz. </a:t>
            </a:r>
            <a:r>
              <a:rPr lang="en-US" altLang="zh-CN" sz="1300" dirty="0"/>
              <a:t>The directional coupler can reach handling power </a:t>
            </a:r>
            <a:r>
              <a:rPr lang="en-US" altLang="zh-CN" sz="1300" dirty="0" smtClean="0"/>
              <a:t>5</a:t>
            </a:r>
            <a:r>
              <a:rPr lang="en-US" altLang="zh-CN" sz="1300" dirty="0" smtClean="0"/>
              <a:t>0W</a:t>
            </a:r>
            <a:r>
              <a:rPr lang="en-US" altLang="zh-CN" sz="1300" dirty="0"/>
              <a:t>. Accept customization according to different needs.</a:t>
            </a:r>
            <a:endParaRPr lang="zh-CN" altLang="en-US" sz="1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188640" y="1424608"/>
            <a:ext cx="3902863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charset="0"/>
              <a:buChar char="n"/>
            </a:pPr>
            <a:r>
              <a:rPr lang="en-US" altLang="zh-CN" sz="1600" b="1" dirty="0" smtClean="0">
                <a:latin typeface="+mj-lt"/>
              </a:rPr>
              <a:t>Outline Drawing</a:t>
            </a:r>
            <a:endParaRPr lang="en-US" altLang="zh-CN" sz="1600" b="1" dirty="0" smtClean="0">
              <a:latin typeface="+mj-lt"/>
            </a:endParaRPr>
          </a:p>
          <a:p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All Dimensions in mm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inches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Tolerance ±0.25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0.01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zh-CN" sz="1200" dirty="0" smtClean="0"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endParaRPr lang="en-US" altLang="zh-CN" b="1" i="1" dirty="0"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2</a:t>
            </a:r>
            <a:endParaRPr lang="zh-CN" altLang="en-US" sz="1100" dirty="0"/>
          </a:p>
        </p:txBody>
      </p:sp>
      <p:sp>
        <p:nvSpPr>
          <p:cNvPr id="25" name="TextBox 20"/>
          <p:cNvSpPr txBox="1">
            <a:spLocks noChangeArrowheads="1"/>
          </p:cNvSpPr>
          <p:nvPr/>
        </p:nvSpPr>
        <p:spPr bwMode="auto">
          <a:xfrm>
            <a:off x="368422" y="8083098"/>
            <a:ext cx="591775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b="1" dirty="0">
                <a:latin typeface="+mn-lt"/>
              </a:rPr>
              <a:t>NOTE: </a:t>
            </a:r>
            <a:endParaRPr lang="en-US" altLang="zh-CN" sz="1200" b="1" dirty="0" smtClean="0">
              <a:latin typeface="+mn-lt"/>
            </a:endParaRPr>
          </a:p>
          <a:p>
            <a:pPr eaLnBrk="1" hangingPunct="1"/>
            <a:r>
              <a:rPr lang="en-US" altLang="zh-CN" sz="1200" dirty="0" smtClean="0">
                <a:latin typeface="+mn-lt"/>
              </a:rPr>
              <a:t>1. The </a:t>
            </a:r>
            <a:r>
              <a:rPr lang="en-US" altLang="zh-CN" sz="1200" dirty="0">
                <a:latin typeface="+mn-lt"/>
              </a:rPr>
              <a:t>product is designed to meet environmental ratings but not </a:t>
            </a:r>
            <a:r>
              <a:rPr lang="en-US" altLang="zh-CN" sz="1200" dirty="0" smtClean="0">
                <a:latin typeface="+mn-lt"/>
              </a:rPr>
              <a:t>tested. If </a:t>
            </a:r>
            <a:r>
              <a:rPr lang="zh-CN" altLang="en-US" sz="1200" dirty="0">
                <a:latin typeface="+mn-lt"/>
              </a:rPr>
              <a:t>you </a:t>
            </a:r>
            <a:r>
              <a:rPr lang="en-US" altLang="zh-CN" sz="1200" dirty="0">
                <a:latin typeface="+mn-lt"/>
              </a:rPr>
              <a:t>need to test environmental  condition, please contact our sales department</a:t>
            </a:r>
            <a:r>
              <a:rPr lang="en-US" altLang="zh-CN" sz="1200" dirty="0" smtClean="0">
                <a:latin typeface="+mn-lt"/>
              </a:rPr>
              <a:t>.</a:t>
            </a:r>
            <a:endParaRPr lang="en-US" altLang="zh-CN" sz="1200" dirty="0" smtClean="0">
              <a:latin typeface="+mn-lt"/>
            </a:endParaRPr>
          </a:p>
          <a:p>
            <a:pPr eaLnBrk="1" hangingPunct="1"/>
            <a:r>
              <a:rPr lang="en-US" altLang="zh-CN" sz="1200" dirty="0" smtClean="0">
                <a:latin typeface="+mn-lt"/>
              </a:rPr>
              <a:t>2. </a:t>
            </a:r>
            <a:r>
              <a:rPr lang="en-US" altLang="zh-CN" sz="1200" dirty="0" err="1" smtClean="0">
                <a:latin typeface="+mn-lt"/>
              </a:rPr>
              <a:t>Miczen</a:t>
            </a:r>
            <a:r>
              <a:rPr lang="en-US" altLang="zh-CN" sz="1200" dirty="0" smtClean="0">
                <a:latin typeface="+mn-lt"/>
              </a:rPr>
              <a:t> technologies co., Ltd. reserves the right to change the above information without notice.</a:t>
            </a:r>
            <a:endParaRPr lang="zh-CN" altLang="en-US" sz="1200" dirty="0">
              <a:latin typeface="+mn-lt"/>
            </a:endParaRPr>
          </a:p>
        </p:txBody>
      </p:sp>
      <p:graphicFrame>
        <p:nvGraphicFramePr>
          <p:cNvPr id="24" name="对象 23"/>
          <p:cNvGraphicFramePr>
            <a:graphicFrameLocks noChangeAspect="1"/>
          </p:cNvGraphicFramePr>
          <p:nvPr/>
        </p:nvGraphicFramePr>
        <p:xfrm>
          <a:off x="1048385" y="2792730"/>
          <a:ext cx="4760595" cy="4187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" name="AutoCAD Drawing" r:id="rId1" imgW="10925175" imgH="6429375" progId="AutoCAD.Drawing.17">
                  <p:embed/>
                </p:oleObj>
              </mc:Choice>
              <mc:Fallback>
                <p:oleObj name="AutoCAD Drawing" r:id="rId1" imgW="10925175" imgH="6429375" progId="AutoCAD.Drawing.17">
                  <p:embed/>
                  <p:pic>
                    <p:nvPicPr>
                      <p:cNvPr id="0" name="Object 6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15208" t="-714" r="14499" b="-1093"/>
                      <a:stretch>
                        <a:fillRect/>
                      </a:stretch>
                    </p:blipFill>
                    <p:spPr bwMode="auto">
                      <a:xfrm>
                        <a:off x="1048385" y="2792730"/>
                        <a:ext cx="4760595" cy="418719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TABLE_BEAUTIFY" val="smartTable{edcab783-36c2-4fa6-aa13-22d74ced573c}"/>
</p:tagLst>
</file>

<file path=ppt/tags/tag2.xml><?xml version="1.0" encoding="utf-8"?>
<p:tagLst xmlns:p="http://schemas.openxmlformats.org/presentationml/2006/main">
  <p:tag name="KSO_WM_UNIT_TABLE_BEAUTIFY" val="smartTable{32527265-703f-4b60-aafc-9a8642628004}"/>
</p:tagLst>
</file>

<file path=ppt/theme/theme1.xml><?xml version="1.0" encoding="utf-8"?>
<a:theme xmlns:a="http://schemas.openxmlformats.org/drawingml/2006/main" name="中文背景模板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中文背景模板</Template>
  <TotalTime>0</TotalTime>
  <Words>1215</Words>
  <Application>WPS 演示</Application>
  <PresentationFormat>A4 纸张(210x297 毫米)</PresentationFormat>
  <Paragraphs>137</Paragraphs>
  <Slides>2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6" baseType="lpstr">
      <vt:lpstr>Arial</vt:lpstr>
      <vt:lpstr>宋体</vt:lpstr>
      <vt:lpstr>Wingdings</vt:lpstr>
      <vt:lpstr>Calibri</vt:lpstr>
      <vt:lpstr>Roboto</vt:lpstr>
      <vt:lpstr>Microsoft JhengHei UI</vt:lpstr>
      <vt:lpstr>Candara</vt:lpstr>
      <vt:lpstr>Microsoft YaHei UI</vt:lpstr>
      <vt:lpstr>Arial Unicode MS</vt:lpstr>
      <vt:lpstr>Wingdings</vt:lpstr>
      <vt:lpstr>微软雅黑</vt:lpstr>
      <vt:lpstr>Arial Unicode MS</vt:lpstr>
      <vt:lpstr>中文背景模板</vt:lpstr>
      <vt:lpstr>AutoCAD.Drawing.17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Administrator</cp:lastModifiedBy>
  <cp:revision>102</cp:revision>
  <dcterms:created xsi:type="dcterms:W3CDTF">2018-01-02T02:36:00Z</dcterms:created>
  <dcterms:modified xsi:type="dcterms:W3CDTF">2022-03-29T06:57:32Z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C91D11B751CA41A88483E5002356C68C</vt:lpwstr>
  </property>
  <property fmtid="{D5CDD505-2E9C-101B-9397-08002B2CF9AE}" pid="3" name="KSOProductBuildVer">
    <vt:lpwstr>2052-11.1.0.11365</vt:lpwstr>
  </property>
</Properties>
</file>