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8" r:id="rId4"/>
  </p:sldIdLst>
  <p:sldSz cx="6858000" cy="9906000" type="A4"/>
  <p:notesSz cx="6858000" cy="9144000"/>
  <p:custDataLst>
    <p:tags r:id="rId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97" autoAdjust="0"/>
    <p:restoredTop sz="84133" autoAdjust="0"/>
  </p:normalViewPr>
  <p:slideViewPr>
    <p:cSldViewPr showGuides="1">
      <p:cViewPr varScale="1">
        <p:scale>
          <a:sx n="115" d="100"/>
          <a:sy n="115" d="100"/>
        </p:scale>
        <p:origin x="6768" y="108"/>
      </p:cViewPr>
      <p:guideLst>
        <p:guide orient="horz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2.xml"/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408940" y="9057456"/>
            <a:ext cx="60579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文本框 11"/>
          <p:cNvSpPr txBox="1"/>
          <p:nvPr/>
        </p:nvSpPr>
        <p:spPr>
          <a:xfrm>
            <a:off x="427990" y="9091994"/>
            <a:ext cx="603885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M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Z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N   T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N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G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S   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,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T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D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endParaRPr lang="en-US" altLang="zh-CN" sz="12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ctr">
              <a:lnSpc>
                <a:spcPts val="1400"/>
              </a:lnSpc>
            </a:pP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Phone: +86 28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65003621 |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E-mail:</a:t>
            </a:r>
            <a:r>
              <a:rPr lang="en-US" altLang="zh-CN" sz="1000" b="1" baseline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sales@miczen.com | Web:</a:t>
            </a:r>
            <a:r>
              <a:rPr lang="en-US" altLang="zh-CN" sz="1000" b="1" baseline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www.miczen.com </a:t>
            </a:r>
            <a:endParaRPr lang="en-US" altLang="zh-CN" sz="10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文本框 13"/>
          <p:cNvSpPr txBox="1"/>
          <p:nvPr/>
        </p:nvSpPr>
        <p:spPr>
          <a:xfrm>
            <a:off x="3110865" y="9531315"/>
            <a:ext cx="685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/>
              <a:t>&lt; </a:t>
            </a:r>
            <a:r>
              <a:rPr lang="en-US" altLang="zh-CN" sz="1000" baseline="0" dirty="0" smtClean="0"/>
              <a:t>  </a:t>
            </a:r>
            <a:r>
              <a:rPr lang="en-US" altLang="zh-CN" sz="1000" dirty="0" smtClean="0"/>
              <a:t> </a:t>
            </a:r>
            <a:r>
              <a:rPr lang="en-US" altLang="zh-CN" sz="1000" dirty="0"/>
              <a:t>&gt;</a:t>
            </a:r>
            <a:endParaRPr lang="en-US" altLang="zh-CN" sz="1000" dirty="0"/>
          </a:p>
        </p:txBody>
      </p:sp>
      <p:cxnSp>
        <p:nvCxnSpPr>
          <p:cNvPr id="13" name="直接连接符 12"/>
          <p:cNvCxnSpPr/>
          <p:nvPr/>
        </p:nvCxnSpPr>
        <p:spPr>
          <a:xfrm>
            <a:off x="3429000" y="9057456"/>
            <a:ext cx="303784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" name="直接连接符 13"/>
          <p:cNvCxnSpPr/>
          <p:nvPr/>
        </p:nvCxnSpPr>
        <p:spPr>
          <a:xfrm>
            <a:off x="408940" y="9057456"/>
            <a:ext cx="3020060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 userDrawn="1"/>
        </p:nvSpPr>
        <p:spPr>
          <a:xfrm>
            <a:off x="0" y="184444"/>
            <a:ext cx="169776" cy="849325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0"/>
          <p:cNvSpPr txBox="1">
            <a:spLocks noChangeArrowheads="1"/>
          </p:cNvSpPr>
          <p:nvPr userDrawn="1"/>
        </p:nvSpPr>
        <p:spPr bwMode="auto">
          <a:xfrm>
            <a:off x="301971" y="636865"/>
            <a:ext cx="4423171" cy="41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500"/>
              </a:lnSpc>
            </a:pPr>
            <a:r>
              <a:rPr lang="en-US" altLang="zh-CN" sz="2000" b="1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P/N: MZEXT140220GA</a:t>
            </a:r>
            <a:endParaRPr lang="en-US" altLang="zh-CN" sz="2000" b="1" dirty="0" smtClean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9" name="TextBox 11"/>
          <p:cNvSpPr txBox="1">
            <a:spLocks noChangeArrowheads="1"/>
          </p:cNvSpPr>
          <p:nvPr userDrawn="1"/>
        </p:nvSpPr>
        <p:spPr bwMode="auto">
          <a:xfrm>
            <a:off x="301971" y="265945"/>
            <a:ext cx="5028565" cy="41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000" b="1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140-220GHz G Band Extender Moudle</a:t>
            </a:r>
            <a:endParaRPr lang="en-US" altLang="zh-CN" sz="2000" b="1" dirty="0" smtClean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pSp>
        <p:nvGrpSpPr>
          <p:cNvPr id="21" name="组合 20"/>
          <p:cNvGrpSpPr/>
          <p:nvPr userDrawn="1"/>
        </p:nvGrpSpPr>
        <p:grpSpPr>
          <a:xfrm>
            <a:off x="4909185" y="184444"/>
            <a:ext cx="1944216" cy="862747"/>
            <a:chOff x="4725144" y="224945"/>
            <a:chExt cx="2160241" cy="958608"/>
          </a:xfrm>
        </p:grpSpPr>
        <p:sp>
          <p:nvSpPr>
            <p:cNvPr id="22" name="矩形 21"/>
            <p:cNvSpPr/>
            <p:nvPr/>
          </p:nvSpPr>
          <p:spPr>
            <a:xfrm>
              <a:off x="5371426" y="224945"/>
              <a:ext cx="1513959" cy="95410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9321" y="433972"/>
              <a:ext cx="1298169" cy="527058"/>
            </a:xfrm>
            <a:prstGeom prst="rect">
              <a:avLst/>
            </a:prstGeom>
          </p:spPr>
        </p:pic>
        <p:cxnSp>
          <p:nvCxnSpPr>
            <p:cNvPr id="24" name="直接连接符 23"/>
            <p:cNvCxnSpPr/>
            <p:nvPr/>
          </p:nvCxnSpPr>
          <p:spPr>
            <a:xfrm>
              <a:off x="5301208" y="224945"/>
              <a:ext cx="0" cy="954108"/>
            </a:xfrm>
            <a:prstGeom prst="line">
              <a:avLst/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5211381" y="229445"/>
              <a:ext cx="0" cy="954108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5121556" y="229445"/>
              <a:ext cx="0" cy="954108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5031731" y="229445"/>
              <a:ext cx="0" cy="954108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4941906" y="229445"/>
              <a:ext cx="0" cy="954108"/>
            </a:xfrm>
            <a:prstGeom prst="lin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4869160" y="229445"/>
              <a:ext cx="0" cy="954108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4797152" y="229445"/>
              <a:ext cx="0" cy="954108"/>
            </a:xfrm>
            <a:prstGeom prst="line">
              <a:avLst/>
            </a:prstGeom>
            <a:ln w="63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4725144" y="229445"/>
              <a:ext cx="0" cy="954108"/>
            </a:xfrm>
            <a:prstGeom prst="line">
              <a:avLst/>
            </a:prstGeom>
            <a:ln w="31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4" name="直接连接符 33"/>
          <p:cNvCxnSpPr/>
          <p:nvPr userDrawn="1"/>
        </p:nvCxnSpPr>
        <p:spPr>
          <a:xfrm>
            <a:off x="408940" y="632519"/>
            <a:ext cx="3456000" cy="0"/>
          </a:xfrm>
          <a:prstGeom prst="line">
            <a:avLst/>
          </a:prstGeom>
          <a:ln w="254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.png"/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 smtClean="0"/>
              <a:t>1</a:t>
            </a:r>
            <a:endParaRPr lang="zh-CN" altLang="en-US" sz="1100" dirty="0"/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04495" y="3194685"/>
          <a:ext cx="6035040" cy="48526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62860"/>
                <a:gridCol w="1033145"/>
                <a:gridCol w="850265"/>
                <a:gridCol w="850900"/>
                <a:gridCol w="737870"/>
              </a:tblGrid>
              <a:tr h="266700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200" dirty="0" smtClean="0">
                          <a:latin typeface="+mn-lt"/>
                          <a:ea typeface="Microsoft JhengHei UI" panose="020B0604030504040204" pitchFamily="34" charset="-120"/>
                        </a:rPr>
                        <a:t>Parameter</a:t>
                      </a:r>
                      <a:endParaRPr lang="en-US" altLang="zh-CN" sz="12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latin typeface="+mn-lt"/>
                          <a:ea typeface="Microsoft JhengHei UI" panose="020B0604030504040204" pitchFamily="34" charset="-120"/>
                        </a:rPr>
                        <a:t>Min.</a:t>
                      </a:r>
                      <a:endParaRPr lang="en-US" altLang="zh-CN" sz="12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latin typeface="+mn-lt"/>
                          <a:ea typeface="Microsoft JhengHei UI" panose="020B0604030504040204" pitchFamily="34" charset="-120"/>
                        </a:rPr>
                        <a:t>Typ.</a:t>
                      </a:r>
                      <a:endParaRPr lang="en-US" altLang="zh-CN" sz="12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latin typeface="+mn-lt"/>
                          <a:ea typeface="Microsoft JhengHei UI" panose="020B0604030504040204" pitchFamily="34" charset="-120"/>
                        </a:rPr>
                        <a:t>Max.</a:t>
                      </a:r>
                      <a:endParaRPr lang="en-US" altLang="zh-CN" sz="12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latin typeface="+mn-lt"/>
                          <a:ea typeface="Microsoft JhengHei UI" panose="020B0604030504040204" pitchFamily="34" charset="-120"/>
                        </a:rPr>
                        <a:t>Units</a:t>
                      </a:r>
                      <a:endParaRPr lang="en-US" altLang="zh-CN" sz="12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35585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200" u="none" strike="noStrike" kern="1200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Frequency Range</a:t>
                      </a:r>
                      <a:endParaRPr lang="en-US" altLang="zh-CN" sz="12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dirty="0" smtClean="0">
                          <a:latin typeface="+mn-lt"/>
                          <a:ea typeface="Microsoft JhengHei UI" panose="020B0604030504040204" pitchFamily="34" charset="-120"/>
                        </a:rPr>
                        <a:t>     </a:t>
                      </a:r>
                      <a:r>
                        <a:rPr lang="en-US" altLang="zh-CN" sz="1200" dirty="0">
                          <a:latin typeface="Calibri" panose="020F0502020204030204" pitchFamily="34" charset="0"/>
                          <a:sym typeface="+mn-ea"/>
                        </a:rPr>
                        <a:t>140-220</a:t>
                      </a:r>
                      <a:endParaRPr lang="en-US" altLang="zh-CN" sz="12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dirty="0" smtClean="0">
                          <a:latin typeface="+mn-lt"/>
                          <a:ea typeface="Microsoft JhengHei UI" panose="020B0604030504040204" pitchFamily="34" charset="-120"/>
                        </a:rPr>
                        <a:t>GHz</a:t>
                      </a:r>
                      <a:endParaRPr lang="en-US" altLang="zh-CN" sz="12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Test Port Output Power</a:t>
                      </a:r>
                      <a:endParaRPr lang="en-US" altLang="zh-CN" sz="1200" u="none" strike="noStrike" dirty="0" smtClean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en-US" altLang="zh-CN" sz="12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b="0" dirty="0">
                          <a:latin typeface="+mn-lt"/>
                          <a:ea typeface="Microsoft JhengHei UI" panose="020B0604030504040204" pitchFamily="34" charset="-120"/>
                        </a:rPr>
                        <a:t>-3</a:t>
                      </a:r>
                      <a:endParaRPr lang="en-US" altLang="zh-CN" sz="12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2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dirty="0">
                          <a:latin typeface="Calibri" panose="020F0502020204030204" pitchFamily="34" charset="0"/>
                          <a:sym typeface="+mn-ea"/>
                        </a:rPr>
                        <a:t>dBm</a:t>
                      </a:r>
                      <a:endParaRPr lang="en-US" altLang="zh-CN" sz="12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9235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sz="12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Dynamic Range @ 10 Hz Bandwidth</a:t>
                      </a:r>
                      <a:endParaRPr lang="en-US" sz="1200" u="none" strike="noStrike" dirty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b="0">
                          <a:latin typeface="+mn-lt"/>
                          <a:ea typeface="Microsoft JhengHei UI" panose="020B0604030504040204" pitchFamily="34" charset="-120"/>
                        </a:rPr>
                        <a:t>100</a:t>
                      </a:r>
                      <a:endParaRPr lang="en-US" altLang="zh-CN" sz="1200" b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dirty="0" smtClean="0">
                          <a:latin typeface="+mn-lt"/>
                          <a:ea typeface="Microsoft JhengHei UI" panose="020B0604030504040204" pitchFamily="34" charset="-120"/>
                        </a:rPr>
                        <a:t>110</a:t>
                      </a:r>
                      <a:endParaRPr lang="en-US" altLang="zh-CN" sz="12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2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dirty="0">
                          <a:latin typeface="Calibri" panose="020F0502020204030204" pitchFamily="34" charset="0"/>
                          <a:sym typeface="+mn-ea"/>
                        </a:rPr>
                        <a:t>dB</a:t>
                      </a:r>
                      <a:endParaRPr lang="en-US" altLang="zh-CN" sz="12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9235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Test Port Match </a:t>
                      </a:r>
                      <a:endParaRPr lang="en-US" altLang="zh-CN" sz="1200" u="none" strike="noStrike" dirty="0" smtClean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2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30</a:t>
                      </a:r>
                      <a:endParaRPr lang="en-US" altLang="zh-CN" sz="12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2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dirty="0">
                          <a:latin typeface="Calibri" panose="020F0502020204030204" pitchFamily="34" charset="0"/>
                          <a:sym typeface="+mn-ea"/>
                        </a:rPr>
                        <a:t>dB</a:t>
                      </a:r>
                      <a:endParaRPr lang="en-US" altLang="zh-CN" sz="1200" b="1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9235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sz="12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Directivity</a:t>
                      </a:r>
                      <a:endParaRPr lang="en-US" sz="1200" u="none" strike="noStrike" dirty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2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dirty="0" smtClean="0">
                          <a:latin typeface="+mn-lt"/>
                          <a:ea typeface="Microsoft JhengHei UI" panose="020B0604030504040204" pitchFamily="34" charset="-120"/>
                        </a:rPr>
                        <a:t>35</a:t>
                      </a:r>
                      <a:endParaRPr lang="en-US" altLang="zh-CN" sz="12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2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dirty="0" err="1" smtClean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200" b="0" dirty="0" err="1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altLang="zh-CN" sz="12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RF Source Input Frequency</a:t>
                      </a:r>
                      <a:endParaRPr lang="en-US" altLang="zh-CN" sz="1200" b="0" i="0" u="none" strike="noStrike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b="0" dirty="0">
                          <a:latin typeface="+mn-lt"/>
                          <a:ea typeface="Microsoft JhengHei UI" panose="020B0604030504040204" pitchFamily="34" charset="-120"/>
                        </a:rPr>
                        <a:t>11.66</a:t>
                      </a:r>
                      <a:endParaRPr lang="en-US" altLang="zh-CN" sz="12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en-US" altLang="zh-CN" sz="12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b="0" dirty="0">
                          <a:latin typeface="+mn-lt"/>
                          <a:ea typeface="Microsoft JhengHei UI" panose="020B0604030504040204" pitchFamily="34" charset="-120"/>
                        </a:rPr>
                        <a:t>18.33</a:t>
                      </a:r>
                      <a:endParaRPr lang="en-US" altLang="zh-CN" sz="12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dirty="0" smtClean="0">
                          <a:ea typeface="Microsoft JhengHei UI" panose="020B0604030504040204" pitchFamily="34" charset="-120"/>
                          <a:sym typeface="+mn-ea"/>
                        </a:rPr>
                        <a:t>GHz</a:t>
                      </a:r>
                      <a:endParaRPr lang="en-US" altLang="zh-CN" sz="1200" b="0" dirty="0" err="1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9235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sz="12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RF Source Input Power</a:t>
                      </a:r>
                      <a:endParaRPr lang="en-US" sz="1200" b="0" i="0" u="none" strike="noStrike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b="0" dirty="0">
                          <a:latin typeface="+mn-lt"/>
                          <a:ea typeface="Microsoft JhengHei UI" panose="020B0604030504040204" pitchFamily="34" charset="-120"/>
                        </a:rPr>
                        <a:t>+0</a:t>
                      </a:r>
                      <a:endParaRPr lang="en-US" altLang="zh-CN" sz="12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dirty="0" smtClean="0">
                          <a:latin typeface="+mn-lt"/>
                          <a:ea typeface="Microsoft JhengHei UI" panose="020B0604030504040204" pitchFamily="34" charset="-120"/>
                        </a:rPr>
                        <a:t>+3</a:t>
                      </a:r>
                      <a:endParaRPr lang="en-US" altLang="zh-CN" sz="12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b="0" dirty="0">
                          <a:latin typeface="+mn-lt"/>
                          <a:ea typeface="Microsoft JhengHei UI" panose="020B0604030504040204" pitchFamily="34" charset="-120"/>
                        </a:rPr>
                        <a:t>+6</a:t>
                      </a:r>
                      <a:endParaRPr lang="en-US" altLang="zh-CN" sz="12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dirty="0" err="1" smtClean="0">
                          <a:latin typeface="+mn-lt"/>
                          <a:ea typeface="Microsoft JhengHei UI" panose="020B0604030504040204" pitchFamily="34" charset="-120"/>
                        </a:rPr>
                        <a:t>dBm</a:t>
                      </a:r>
                      <a:endParaRPr lang="en-US" altLang="zh-CN" sz="1200" b="0" dirty="0" err="1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9235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sz="12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LO Source Input Frequency(RF±IF)</a:t>
                      </a:r>
                      <a:endParaRPr lang="en-US" sz="1200" u="none" strike="noStrike" dirty="0" smtClean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b="0" dirty="0">
                          <a:latin typeface="+mn-lt"/>
                          <a:ea typeface="Microsoft JhengHei UI" panose="020B0604030504040204" pitchFamily="34" charset="-120"/>
                        </a:rPr>
                        <a:t>11.66</a:t>
                      </a:r>
                      <a:endParaRPr lang="en-US" altLang="zh-CN" sz="12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en-US" altLang="zh-CN" sz="12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b="0" dirty="0">
                          <a:latin typeface="+mn-lt"/>
                          <a:ea typeface="Microsoft JhengHei UI" panose="020B0604030504040204" pitchFamily="34" charset="-120"/>
                        </a:rPr>
                        <a:t>18.33</a:t>
                      </a:r>
                      <a:endParaRPr lang="en-US" altLang="zh-CN" sz="12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dirty="0" smtClean="0">
                          <a:ea typeface="Microsoft JhengHei UI" panose="020B0604030504040204" pitchFamily="34" charset="-120"/>
                          <a:sym typeface="+mn-ea"/>
                        </a:rPr>
                        <a:t>GHz</a:t>
                      </a:r>
                      <a:endParaRPr lang="en-US" altLang="zh-CN" sz="12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9235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LO Source Input Power</a:t>
                      </a:r>
                      <a:endParaRPr lang="en-US" altLang="zh-CN" sz="1200" u="none" strike="noStrike" dirty="0" smtClean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b="0" dirty="0">
                          <a:latin typeface="+mn-lt"/>
                          <a:ea typeface="Microsoft JhengHei UI" panose="020B0604030504040204" pitchFamily="34" charset="-120"/>
                        </a:rPr>
                        <a:t>+0</a:t>
                      </a:r>
                      <a:endParaRPr lang="en-US" altLang="zh-CN" sz="12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+3</a:t>
                      </a:r>
                      <a:endParaRPr lang="en-US" altLang="zh-CN" sz="12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b="0" dirty="0">
                          <a:latin typeface="+mn-lt"/>
                          <a:ea typeface="Microsoft JhengHei UI" panose="020B0604030504040204" pitchFamily="34" charset="-120"/>
                        </a:rPr>
                        <a:t>+6</a:t>
                      </a:r>
                      <a:endParaRPr lang="en-US" altLang="zh-CN" sz="12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dirty="0" err="1" smtClean="0">
                          <a:latin typeface="+mn-lt"/>
                          <a:ea typeface="Microsoft JhengHei UI" panose="020B0604030504040204" pitchFamily="34" charset="-120"/>
                        </a:rPr>
                        <a:t>dBm</a:t>
                      </a:r>
                      <a:endParaRPr lang="en-US" altLang="zh-CN" sz="1200" b="0" dirty="0" err="1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9235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Input Maximum power</a:t>
                      </a:r>
                      <a:endParaRPr lang="en-US" altLang="zh-CN" sz="1200" u="none" strike="noStrike" dirty="0" smtClean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en-US" altLang="zh-CN" sz="12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en-US" altLang="zh-CN" sz="12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+10</a:t>
                      </a:r>
                      <a:endParaRPr lang="en-US" altLang="zh-CN" sz="12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dirty="0" err="1" smtClean="0">
                          <a:latin typeface="+mn-lt"/>
                          <a:ea typeface="Microsoft JhengHei UI" panose="020B0604030504040204" pitchFamily="34" charset="-120"/>
                        </a:rPr>
                        <a:t>dBm</a:t>
                      </a:r>
                      <a:endParaRPr lang="en-US" altLang="zh-CN" sz="1200" b="0" dirty="0" err="1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sz="1200" u="none" strike="noStrike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IF Frequency</a:t>
                      </a:r>
                      <a:endParaRPr lang="en-US" sz="1200" u="none" strike="noStrike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b="0" dirty="0">
                          <a:latin typeface="+mn-lt"/>
                          <a:ea typeface="Microsoft JhengHei UI" panose="020B0604030504040204" pitchFamily="34" charset="-120"/>
                        </a:rPr>
                        <a:t>1Hz</a:t>
                      </a:r>
                      <a:endParaRPr lang="en-US" altLang="zh-CN" sz="12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en-US" altLang="zh-CN" sz="12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b="0" dirty="0">
                          <a:latin typeface="+mn-lt"/>
                          <a:ea typeface="Microsoft JhengHei UI" panose="020B0604030504040204" pitchFamily="34" charset="-120"/>
                        </a:rPr>
                        <a:t>1000Hz</a:t>
                      </a:r>
                      <a:endParaRPr lang="en-US" altLang="zh-CN" sz="12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en-US" altLang="zh-CN" sz="12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8600">
                <a:tc>
                  <a:txBody>
                    <a:bodyPr/>
                    <a:p>
                      <a:pPr lvl="0" indent="71755" algn="l" fontAlgn="ctr">
                        <a:lnSpc>
                          <a:spcPct val="80000"/>
                        </a:lnSpc>
                        <a:buNone/>
                      </a:pPr>
                      <a:r>
                        <a:rPr lang="en-US" altLang="en-US" sz="1200" u="none" strike="noStrike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Magnitude Stability</a:t>
                      </a:r>
                      <a:endParaRPr lang="en-US" altLang="en-US" sz="1200" u="none" strike="noStrike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endParaRPr lang="en-US" altLang="zh-CN" sz="12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endParaRPr lang="en-US" altLang="zh-CN" sz="12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r>
                        <a:rPr lang="en-US" altLang="zh-CN" sz="1200" b="0" dirty="0">
                          <a:latin typeface="+mn-lt"/>
                          <a:ea typeface="Microsoft JhengHei UI" panose="020B0604030504040204" pitchFamily="34" charset="-120"/>
                        </a:rPr>
                        <a:t>0.2</a:t>
                      </a:r>
                      <a:endParaRPr lang="en-US" altLang="zh-CN" sz="12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r>
                        <a:rPr lang="en-US" altLang="zh-CN" sz="12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2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8600">
                <a:tc>
                  <a:txBody>
                    <a:bodyPr/>
                    <a:p>
                      <a:pPr lvl="0" indent="71755" algn="l" fontAlgn="ctr">
                        <a:lnSpc>
                          <a:spcPct val="80000"/>
                        </a:lnSpc>
                        <a:buNone/>
                      </a:pPr>
                      <a:r>
                        <a:rPr lang="en-US" altLang="en-US" sz="1200" u="none" strike="noStrike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Phase Stability</a:t>
                      </a:r>
                      <a:endParaRPr lang="en-US" altLang="en-US" sz="1200" u="none" strike="noStrike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endParaRPr lang="en-US" altLang="zh-CN" sz="12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r>
                        <a:rPr lang="en-US" altLang="zh-CN" sz="12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2</a:t>
                      </a:r>
                      <a:endParaRPr lang="en-US" altLang="zh-CN" sz="12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r>
                        <a:rPr lang="en-US" altLang="zh-CN" sz="1200" b="0" dirty="0">
                          <a:latin typeface="+mn-lt"/>
                          <a:ea typeface="Microsoft JhengHei UI" panose="020B0604030504040204" pitchFamily="34" charset="-120"/>
                        </a:rPr>
                        <a:t>3</a:t>
                      </a:r>
                      <a:endParaRPr lang="en-US" altLang="zh-CN" sz="12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r>
                        <a:rPr lang="en-US" altLang="zh-CN" sz="12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˚</a:t>
                      </a:r>
                      <a:endParaRPr lang="en-US" altLang="zh-CN" sz="12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8600">
                <a:tc>
                  <a:txBody>
                    <a:bodyPr/>
                    <a:p>
                      <a:pPr lvl="0" indent="71755" algn="l" fontAlgn="ctr">
                        <a:lnSpc>
                          <a:spcPct val="80000"/>
                        </a:lnSpc>
                        <a:buNone/>
                      </a:pPr>
                      <a:r>
                        <a:rPr lang="en-US" altLang="en-US" sz="1200" u="none" strike="noStrike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Operating Temperature </a:t>
                      </a:r>
                      <a:endParaRPr lang="en-US" altLang="en-US" sz="1200" u="none" strike="noStrike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r>
                        <a:rPr lang="en-US" altLang="zh-CN" sz="1200" b="0" dirty="0">
                          <a:latin typeface="+mn-lt"/>
                          <a:ea typeface="Microsoft JhengHei UI" panose="020B0604030504040204" pitchFamily="34" charset="-120"/>
                        </a:rPr>
                        <a:t>+20</a:t>
                      </a:r>
                      <a:endParaRPr lang="en-US" altLang="zh-CN" sz="12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endParaRPr lang="en-US" altLang="zh-CN" sz="12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r>
                        <a:rPr lang="en-US" altLang="zh-CN" sz="1200" b="0" dirty="0">
                          <a:latin typeface="+mn-lt"/>
                          <a:ea typeface="Microsoft JhengHei UI" panose="020B0604030504040204" pitchFamily="34" charset="-120"/>
                        </a:rPr>
                        <a:t>+30</a:t>
                      </a:r>
                      <a:endParaRPr lang="en-US" altLang="zh-CN" sz="12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r>
                        <a:rPr lang="en-US" altLang="zh-CN" sz="12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˚C</a:t>
                      </a:r>
                      <a:endParaRPr lang="en-US" altLang="zh-CN" sz="12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9235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2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RF Test Port</a:t>
                      </a:r>
                      <a:endParaRPr lang="en-US" sz="1200" u="none" strike="noStrike" dirty="0" smtClean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dirty="0">
                          <a:effectLst/>
                          <a:latin typeface="Calibri" panose="020F0502020204030204" pitchFamily="34" charset="0"/>
                          <a:sym typeface="+mn-ea"/>
                        </a:rPr>
                        <a:t>WR-05 Waveguide with UG387/U Anti-Cocking Flange</a:t>
                      </a:r>
                      <a:endParaRPr lang="en-US" altLang="zh-CN" sz="120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0">
                <a:tc>
                  <a:txBody>
                    <a:bodyPr/>
                    <a:p>
                      <a:pPr lvl="0" indent="71755" algn="l" rtl="0" fontAlgn="ctr">
                        <a:lnSpc>
                          <a:spcPct val="80000"/>
                        </a:lnSpc>
                        <a:buNone/>
                      </a:pPr>
                      <a:r>
                        <a:rPr lang="en-US" altLang="en-US" sz="12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Output Connector</a:t>
                      </a:r>
                      <a:endParaRPr lang="en-US" altLang="en-US" sz="1200" u="none" strike="noStrike" dirty="0" smtClean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r>
                        <a:rPr lang="zh-CN" altLang="en-US" sz="1200" dirty="0">
                          <a:ea typeface="Microsoft JhengHei UI" panose="020B0604030504040204" pitchFamily="34" charset="-120"/>
                          <a:sym typeface="+mn-ea"/>
                        </a:rPr>
                        <a:t>SMA-Female</a:t>
                      </a:r>
                      <a:endParaRPr lang="zh-CN" altLang="en-US" sz="12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9235">
                <a:tc>
                  <a:txBody>
                    <a:bodyPr/>
                    <a:p>
                      <a:pPr lvl="0" indent="71755" algn="l" rtl="0" fontAlgn="ctr">
                        <a:lnSpc>
                          <a:spcPct val="80000"/>
                        </a:lnSpc>
                        <a:buNone/>
                      </a:pPr>
                      <a:r>
                        <a:rPr lang="en-US" altLang="en-US" sz="12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AC Power Receptacle</a:t>
                      </a:r>
                      <a:endParaRPr lang="en-US" altLang="en-US" sz="1200" u="none" strike="noStrike" dirty="0" smtClean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r>
                        <a:rPr lang="zh-CN" altLang="en-US" sz="1200" b="0" dirty="0">
                          <a:latin typeface="+mn-lt"/>
                          <a:ea typeface="Microsoft JhengHei UI" panose="020B0604030504040204" pitchFamily="34" charset="-120"/>
                        </a:rPr>
                        <a:t>FGG.0B.304.CLAD52Z</a:t>
                      </a:r>
                      <a:endParaRPr lang="zh-CN" altLang="en-US" sz="12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9235">
                <a:tc>
                  <a:txBody>
                    <a:bodyPr/>
                    <a:p>
                      <a:pPr lvl="0" indent="71755" algn="l" rtl="0" fontAlgn="ctr">
                        <a:lnSpc>
                          <a:spcPct val="80000"/>
                        </a:lnSpc>
                        <a:buNone/>
                      </a:pPr>
                      <a:r>
                        <a:rPr lang="en-US" altLang="en-US" sz="12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RF and LO Source Input Connector</a:t>
                      </a:r>
                      <a:endParaRPr lang="en-US" altLang="en-US" sz="1200" u="none" strike="noStrike" dirty="0" smtClean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r>
                        <a:rPr lang="zh-CN" altLang="en-US" sz="1200" dirty="0">
                          <a:ea typeface="Microsoft JhengHei UI" panose="020B0604030504040204" pitchFamily="34" charset="-120"/>
                          <a:sym typeface="+mn-ea"/>
                        </a:rPr>
                        <a:t>SMA-Female</a:t>
                      </a:r>
                      <a:r>
                        <a:rPr lang="en-US" altLang="zh-CN" sz="1200" dirty="0">
                          <a:ea typeface="Microsoft JhengHei UI" panose="020B0604030504040204" pitchFamily="34" charset="-120"/>
                          <a:sym typeface="+mn-ea"/>
                        </a:rPr>
                        <a:t>/</a:t>
                      </a:r>
                      <a:r>
                        <a:rPr lang="zh-CN" altLang="en-US" sz="1200" dirty="0">
                          <a:ea typeface="Microsoft JhengHei UI" panose="020B0604030504040204" pitchFamily="34" charset="-120"/>
                          <a:sym typeface="+mn-ea"/>
                        </a:rPr>
                        <a:t>SMA-Female</a:t>
                      </a:r>
                      <a:endParaRPr lang="zh-CN" altLang="en-US" sz="12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9235">
                <a:tc>
                  <a:txBody>
                    <a:bodyPr/>
                    <a:lstStyle/>
                    <a:p>
                      <a:pPr marL="0" lvl="0" indent="71755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sym typeface="+mn-ea"/>
                        </a:rPr>
                        <a:t>Size</a:t>
                      </a:r>
                      <a:endParaRPr lang="en-US" sz="1200" b="0" i="0" u="none" strike="noStrike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sym typeface="+mn-ea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（122mmx61mmx182mm）</a:t>
                      </a:r>
                      <a:endParaRPr lang="en-US" altLang="zh-CN" sz="1200" u="none" strike="noStrike" dirty="0" smtClean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3" name="矩形 12"/>
          <p:cNvSpPr/>
          <p:nvPr/>
        </p:nvSpPr>
        <p:spPr>
          <a:xfrm>
            <a:off x="382038" y="2916580"/>
            <a:ext cx="27874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ea typeface="Microsoft JhengHei UI" panose="020B0604030504040204" pitchFamily="34" charset="-120"/>
              </a:rPr>
              <a:t>Electrical Specifications（</a:t>
            </a:r>
            <a:r>
              <a:rPr lang="en-US" altLang="zh-CN" sz="1400" b="1" dirty="0">
                <a:ea typeface="Microsoft JhengHei UI" panose="020B0604030504040204" pitchFamily="34" charset="-120"/>
              </a:rPr>
              <a:t>+25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℃）:</a:t>
            </a:r>
            <a:endParaRPr lang="zh-CN" altLang="en-US" sz="1400" b="1" dirty="0">
              <a:ea typeface="Microsoft JhengHei UI" panose="020B0604030504040204" pitchFamily="34" charset="-120"/>
            </a:endParaRP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4746836" y="2439515"/>
            <a:ext cx="213285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Radar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Communication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Receivers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8171" y="8067881"/>
            <a:ext cx="544530" cy="519005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332656" y="8067881"/>
            <a:ext cx="23891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ea typeface="Microsoft JhengHei UI" panose="020B0604030504040204" pitchFamily="34" charset="-120"/>
              </a:rPr>
              <a:t>Environmental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 Specifications:</a:t>
            </a:r>
            <a:endParaRPr lang="zh-CN" altLang="en-US" sz="1400" b="1" dirty="0">
              <a:ea typeface="Microsoft JhengHei UI" panose="020B0604030504040204" pitchFamily="34" charset="-120"/>
            </a:endParaRPr>
          </a:p>
        </p:txBody>
      </p:sp>
      <p:graphicFrame>
        <p:nvGraphicFramePr>
          <p:cNvPr id="22" name="表格 21"/>
          <p:cNvGraphicFramePr>
            <a:graphicFrameLocks noGrp="1"/>
          </p:cNvGraphicFramePr>
          <p:nvPr/>
        </p:nvGraphicFramePr>
        <p:xfrm>
          <a:off x="319233" y="8402333"/>
          <a:ext cx="4600227" cy="5795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10307"/>
                <a:gridCol w="2289920"/>
              </a:tblGrid>
              <a:tr h="248381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Operational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endParaRPr lang="en-US" altLang="en-US" sz="1200" b="1" dirty="0" smtClean="0">
                        <a:solidFill>
                          <a:schemeClr val="tx1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25</a:t>
                      </a: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~+85</a:t>
                      </a: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altLang="zh-CN" sz="1200" b="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08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1" smtClean="0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altLang="zh-CN" sz="1200" u="none" strike="noStrike" kern="120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Storage</a:t>
                      </a:r>
                      <a:r>
                        <a:rPr lang="en-US" altLang="zh-CN" sz="1200" b="1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altLang="zh-CN" sz="1200" u="none" strike="noStrike" kern="120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endParaRPr lang="en-US" altLang="en-US" sz="1200" u="none" strike="noStrike" kern="1200" smtClean="0">
                        <a:solidFill>
                          <a:schemeClr val="tx1"/>
                        </a:solidFill>
                        <a:effectLst/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-55℃~+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125</a:t>
                      </a:r>
                      <a:r>
                        <a:rPr lang="en-US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sz="1200" b="0" dirty="0" smtClean="0">
                        <a:solidFill>
                          <a:srgbClr val="000000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89" t="2504" r="13569" b="47745"/>
          <a:stretch>
            <a:fillRect/>
          </a:stretch>
        </p:blipFill>
        <p:spPr>
          <a:xfrm>
            <a:off x="5885023" y="8119426"/>
            <a:ext cx="554642" cy="406738"/>
          </a:xfrm>
          <a:prstGeom prst="rect">
            <a:avLst/>
          </a:prstGeom>
        </p:spPr>
      </p:pic>
      <p:sp>
        <p:nvSpPr>
          <p:cNvPr id="24" name="TextBox 3"/>
          <p:cNvSpPr txBox="1"/>
          <p:nvPr/>
        </p:nvSpPr>
        <p:spPr>
          <a:xfrm>
            <a:off x="4628171" y="8520264"/>
            <a:ext cx="1926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OBSERVE  </a:t>
            </a:r>
            <a:br>
              <a:rPr lang="en-US" altLang="zh-CN" sz="80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</a:br>
            <a:r>
              <a:rPr lang="en-US" altLang="zh-CN" sz="80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PRECAUTIONS  </a:t>
            </a:r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ELECTROSTATIC  SENSITIVE  DEVICES</a:t>
            </a:r>
            <a:endParaRPr lang="zh-CN" altLang="en-US" sz="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82038" y="1240675"/>
            <a:ext cx="3623026" cy="1091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300" b="1" dirty="0"/>
              <a:t>Description: </a:t>
            </a:r>
            <a:endParaRPr lang="en-US" altLang="zh-CN" sz="1300" b="1" dirty="0" smtClean="0"/>
          </a:p>
          <a:p>
            <a:r>
              <a:rPr lang="en-US" altLang="zh-CN" sz="1300" dirty="0" smtClean="0"/>
              <a:t>The extender moudle is </a:t>
            </a:r>
            <a:r>
              <a:rPr lang="en-US" altLang="zh-CN" sz="1300" dirty="0"/>
              <a:t>a G band </a:t>
            </a:r>
            <a:r>
              <a:rPr lang="en-US" altLang="zh-CN" sz="1300" dirty="0" smtClean="0">
                <a:sym typeface="+mn-ea"/>
              </a:rPr>
              <a:t>extender moudle </a:t>
            </a:r>
            <a:r>
              <a:rPr lang="en-US" altLang="zh-CN" sz="1300" dirty="0"/>
              <a:t>with typical -3 dBm t</a:t>
            </a:r>
            <a:r>
              <a:rPr lang="en-US" altLang="zh-CN" sz="1300" dirty="0" smtClean="0">
                <a:effectLst/>
                <a:ea typeface="Microsoft JhengHei UI" panose="020B0604030504040204" pitchFamily="34" charset="-120"/>
                <a:sym typeface="+mn-ea"/>
              </a:rPr>
              <a:t>est port output Power</a:t>
            </a:r>
            <a:r>
              <a:rPr lang="en-US" altLang="zh-CN" sz="1300" dirty="0"/>
              <a:t>.  The directivity for it is 35 dB typ. Accept customization according to different </a:t>
            </a:r>
            <a:r>
              <a:rPr lang="en-US" altLang="zh-CN" sz="1300" dirty="0" smtClean="0"/>
              <a:t>needs.</a:t>
            </a:r>
            <a:endParaRPr lang="zh-CN" altLang="en-US" sz="1300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7" t="7138" r="15259" b="15532"/>
          <a:stretch>
            <a:fillRect/>
          </a:stretch>
        </p:blipFill>
        <p:spPr>
          <a:xfrm>
            <a:off x="4725035" y="1208405"/>
            <a:ext cx="1905000" cy="13620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188640" y="1424608"/>
            <a:ext cx="3902863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charset="0"/>
              <a:buChar char="n"/>
            </a:pPr>
            <a:r>
              <a:rPr lang="en-US" altLang="zh-CN" sz="1600" b="1" dirty="0" smtClean="0">
                <a:latin typeface="+mj-lt"/>
              </a:rPr>
              <a:t>Outline Drawing</a:t>
            </a:r>
            <a:endParaRPr lang="en-US" altLang="zh-CN" sz="1600" b="1" dirty="0" smtClean="0">
              <a:latin typeface="+mj-lt"/>
            </a:endParaRPr>
          </a:p>
          <a:p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All Dimensions in mm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（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inches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）</a:t>
            </a:r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Tolerance ±0.25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（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0.01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）</a:t>
            </a:r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endParaRPr lang="zh-CN" altLang="zh-CN" sz="1200" dirty="0" smtClean="0"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endParaRPr lang="en-US" altLang="zh-CN" b="1" i="1" dirty="0"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2</a:t>
            </a:r>
            <a:endParaRPr lang="zh-CN" altLang="en-US" sz="1100" dirty="0"/>
          </a:p>
        </p:txBody>
      </p:sp>
      <p:sp>
        <p:nvSpPr>
          <p:cNvPr id="16" name="矩形 4"/>
          <p:cNvSpPr>
            <a:spLocks noChangeArrowheads="1"/>
          </p:cNvSpPr>
          <p:nvPr/>
        </p:nvSpPr>
        <p:spPr bwMode="auto">
          <a:xfrm>
            <a:off x="1372184" y="7564417"/>
            <a:ext cx="378757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rgbClr val="FF0000"/>
                </a:solidFill>
                <a:latin typeface="+mj-lt"/>
              </a:rPr>
              <a:t>***Heat Sink required during operation***</a:t>
            </a:r>
            <a:endParaRPr lang="zh-CN" altLang="en-US" sz="16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5" name="TextBox 20"/>
          <p:cNvSpPr txBox="1">
            <a:spLocks noChangeArrowheads="1"/>
          </p:cNvSpPr>
          <p:nvPr/>
        </p:nvSpPr>
        <p:spPr bwMode="auto">
          <a:xfrm>
            <a:off x="368422" y="8083098"/>
            <a:ext cx="591775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b="1" dirty="0">
                <a:latin typeface="+mn-lt"/>
              </a:rPr>
              <a:t>NOTE: </a:t>
            </a:r>
            <a:endParaRPr lang="en-US" altLang="zh-CN" sz="1200" b="1" dirty="0" smtClean="0">
              <a:latin typeface="+mn-lt"/>
            </a:endParaRPr>
          </a:p>
          <a:p>
            <a:pPr eaLnBrk="1" hangingPunct="1"/>
            <a:r>
              <a:rPr lang="en-US" altLang="zh-CN" sz="1200" dirty="0" smtClean="0">
                <a:latin typeface="+mn-lt"/>
              </a:rPr>
              <a:t>1. The </a:t>
            </a:r>
            <a:r>
              <a:rPr lang="en-US" altLang="zh-CN" sz="1200" dirty="0">
                <a:latin typeface="+mn-lt"/>
              </a:rPr>
              <a:t>product is designed to meet environmental ratings but not </a:t>
            </a:r>
            <a:r>
              <a:rPr lang="en-US" altLang="zh-CN" sz="1200" dirty="0" smtClean="0">
                <a:latin typeface="+mn-lt"/>
              </a:rPr>
              <a:t>tested. If </a:t>
            </a:r>
            <a:r>
              <a:rPr lang="zh-CN" altLang="en-US" sz="1200" dirty="0">
                <a:latin typeface="+mn-lt"/>
              </a:rPr>
              <a:t>you </a:t>
            </a:r>
            <a:r>
              <a:rPr lang="en-US" altLang="zh-CN" sz="1200" dirty="0">
                <a:latin typeface="+mn-lt"/>
              </a:rPr>
              <a:t>need to test environmental  condition, please contact our sales department</a:t>
            </a:r>
            <a:r>
              <a:rPr lang="en-US" altLang="zh-CN" sz="1200" dirty="0" smtClean="0">
                <a:latin typeface="+mn-lt"/>
              </a:rPr>
              <a:t>.</a:t>
            </a:r>
            <a:endParaRPr lang="en-US" altLang="zh-CN" sz="1200" dirty="0" smtClean="0">
              <a:latin typeface="+mn-lt"/>
            </a:endParaRPr>
          </a:p>
          <a:p>
            <a:pPr eaLnBrk="1" hangingPunct="1"/>
            <a:r>
              <a:rPr lang="en-US" altLang="zh-CN" sz="1200" dirty="0" smtClean="0">
                <a:latin typeface="+mn-lt"/>
              </a:rPr>
              <a:t>2. </a:t>
            </a:r>
            <a:r>
              <a:rPr lang="en-US" altLang="zh-CN" sz="1200" dirty="0" err="1" smtClean="0">
                <a:latin typeface="+mn-lt"/>
              </a:rPr>
              <a:t>Miczen</a:t>
            </a:r>
            <a:r>
              <a:rPr lang="en-US" altLang="zh-CN" sz="1200" dirty="0" smtClean="0">
                <a:latin typeface="+mn-lt"/>
              </a:rPr>
              <a:t> technologies co., Ltd. reserves the right to change the above information without notice.</a:t>
            </a:r>
            <a:endParaRPr lang="zh-CN" altLang="en-US" sz="1200" dirty="0">
              <a:latin typeface="+mn-lt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6930" y="2792730"/>
            <a:ext cx="5507990" cy="36722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TABLE_BEAUTIFY" val="smartTable{28203202-b7a5-4b3a-a250-589218668b16}"/>
  <p:tag name="TABLE_ENDDRAG_ORIGIN_RECT" val="475*364"/>
  <p:tag name="TABLE_ENDDRAG_RECT" val="31*259*475*364"/>
</p:tagLst>
</file>

<file path=ppt/tags/tag2.xml><?xml version="1.0" encoding="utf-8"?>
<p:tagLst xmlns:p="http://schemas.openxmlformats.org/presentationml/2006/main">
  <p:tag name="COMMONDATA" val="eyJoZGlkIjoiMTI4MDQ2N2Y4MmI4NWZkM2U5Y2Q2MTBkNGQ5ZDg0NGIifQ=="/>
  <p:tag name="KSO_WPP_MARK_KEY" val="a8c0dc26-241a-4173-85c5-c538cc8b3767"/>
</p:tagLst>
</file>

<file path=ppt/theme/theme1.xml><?xml version="1.0" encoding="utf-8"?>
<a:theme xmlns:a="http://schemas.openxmlformats.org/drawingml/2006/main" name="中文背景模板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中文背景模板</Template>
  <TotalTime>0</TotalTime>
  <Words>1781</Words>
  <Application>WPS 演示</Application>
  <PresentationFormat>A4 纸张(210x297 毫米)</PresentationFormat>
  <Paragraphs>201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4" baseType="lpstr">
      <vt:lpstr>Arial</vt:lpstr>
      <vt:lpstr>宋体</vt:lpstr>
      <vt:lpstr>Wingdings</vt:lpstr>
      <vt:lpstr>Calibri</vt:lpstr>
      <vt:lpstr>Roboto</vt:lpstr>
      <vt:lpstr>Wide Latin</vt:lpstr>
      <vt:lpstr>Microsoft JhengHei UI</vt:lpstr>
      <vt:lpstr>Microsoft YaHei UI</vt:lpstr>
      <vt:lpstr>Arial Unicode MS</vt:lpstr>
      <vt:lpstr>Wingdings</vt:lpstr>
      <vt:lpstr>微软雅黑</vt:lpstr>
      <vt:lpstr>中文背景模板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we</cp:lastModifiedBy>
  <cp:revision>78</cp:revision>
  <dcterms:created xsi:type="dcterms:W3CDTF">2018-01-02T02:36:00Z</dcterms:created>
  <dcterms:modified xsi:type="dcterms:W3CDTF">2022-06-29T06:56:17Z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14042FE7110E4938BC42F9C435038DD9</vt:lpwstr>
  </property>
  <property fmtid="{D5CDD505-2E9C-101B-9397-08002B2CF9AE}" pid="3" name="KSOProductBuildVer">
    <vt:lpwstr>2052-11.1.0.11744</vt:lpwstr>
  </property>
</Properties>
</file>