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"/>
  </p:notesMasterIdLst>
  <p:sldIdLst>
    <p:sldId id="256" r:id="rId2"/>
  </p:sldIdLst>
  <p:sldSz cx="6858000" cy="9906000" type="A4"/>
  <p:notesSz cx="6858000" cy="9144000"/>
  <p:custDataLst>
    <p:tags r:id="rId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userDrawn="1">
          <p15:clr>
            <a:srgbClr val="A4A3A4"/>
          </p15:clr>
        </p15:guide>
        <p15:guide id="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02">
          <p15:clr>
            <a:srgbClr val="A4A3A4"/>
          </p15:clr>
        </p15:guide>
        <p15:guide id="2" pos="2147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892" autoAdjust="0"/>
    <p:restoredTop sz="99520" autoAdjust="0"/>
  </p:normalViewPr>
  <p:slideViewPr>
    <p:cSldViewPr showGuides="1">
      <p:cViewPr varScale="1">
        <p:scale>
          <a:sx n="77" d="100"/>
          <a:sy n="77" d="100"/>
        </p:scale>
        <p:origin x="3192" y="96"/>
      </p:cViewPr>
      <p:guideLst>
        <p:guide orient="horz"/>
        <p:guide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73" d="100"/>
          <a:sy n="73" d="100"/>
        </p:scale>
        <p:origin x="-1014" y="-84"/>
      </p:cViewPr>
      <p:guideLst>
        <p:guide orient="horz" pos="2902"/>
        <p:guide pos="2147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tags" Target="tags/tag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1642BB-1847-473F-A388-2A46C64BC9E3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2241550" y="685800"/>
            <a:ext cx="23749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4114B6-D4D4-448A-9FDA-B2F2BFDE2F4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4114B6-D4D4-448A-9FDA-B2F2BFDE2F42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514350" y="3077282"/>
            <a:ext cx="5829300" cy="2123369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41735" y="6365523"/>
            <a:ext cx="5829300" cy="1967442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541735" y="4198586"/>
            <a:ext cx="5829300" cy="216693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257175" y="3338690"/>
            <a:ext cx="2257425" cy="944280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2628900" y="3338690"/>
            <a:ext cx="2257425" cy="944280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3483769" y="2217385"/>
            <a:ext cx="3031331" cy="92410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3483769" y="3141486"/>
            <a:ext cx="3031331" cy="570741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4405"/>
            <a:ext cx="2256235" cy="1678517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681287" y="394406"/>
            <a:ext cx="3833813" cy="8454497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342900" y="2072923"/>
            <a:ext cx="2256235" cy="677598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344216" y="6934200"/>
            <a:ext cx="4114800" cy="818622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344216" y="7752822"/>
            <a:ext cx="4114800" cy="11625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3729037" y="573264"/>
            <a:ext cx="1157288" cy="1220822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257175" y="573264"/>
            <a:ext cx="3357563" cy="1220822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9"/>
          <p:cNvCxnSpPr/>
          <p:nvPr/>
        </p:nvCxnSpPr>
        <p:spPr>
          <a:xfrm>
            <a:off x="408940" y="9057456"/>
            <a:ext cx="6057900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accent5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1" name="文本框 11"/>
          <p:cNvSpPr txBox="1"/>
          <p:nvPr/>
        </p:nvSpPr>
        <p:spPr>
          <a:xfrm>
            <a:off x="427990" y="9091994"/>
            <a:ext cx="603885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400"/>
              </a:lnSpc>
            </a:pP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M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I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C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Z</a:t>
            </a:r>
            <a:r>
              <a:rPr lang="en-US" altLang="zh-CN" sz="10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E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N   T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H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C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H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N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O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L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O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G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I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E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S   C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O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.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,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L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T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D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.</a:t>
            </a:r>
          </a:p>
          <a:p>
            <a:pPr algn="ctr">
              <a:lnSpc>
                <a:spcPts val="1400"/>
              </a:lnSpc>
            </a:pPr>
            <a:r>
              <a:rPr lang="en-US" altLang="zh-CN" sz="1000" b="1" dirty="0">
                <a:solidFill>
                  <a:schemeClr val="tx1"/>
                </a:solidFill>
                <a:latin typeface="Calibri" panose="020F0502020204030204" pitchFamily="34" charset="0"/>
              </a:rPr>
              <a:t>Phone: +86 28 65003621 | E-mail:</a:t>
            </a:r>
            <a:r>
              <a:rPr lang="en-US" altLang="zh-CN" sz="1000" b="1" baseline="0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000" b="1" dirty="0">
                <a:solidFill>
                  <a:schemeClr val="tx1"/>
                </a:solidFill>
                <a:latin typeface="Calibri" panose="020F0502020204030204" pitchFamily="34" charset="0"/>
              </a:rPr>
              <a:t>sales@miczen.com | Web:</a:t>
            </a:r>
            <a:r>
              <a:rPr lang="en-US" altLang="zh-CN" sz="1000" b="1" baseline="0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000" b="1" dirty="0">
                <a:solidFill>
                  <a:schemeClr val="tx1"/>
                </a:solidFill>
                <a:latin typeface="Calibri" panose="020F0502020204030204" pitchFamily="34" charset="0"/>
              </a:rPr>
              <a:t>www.miczen.com </a:t>
            </a:r>
          </a:p>
        </p:txBody>
      </p:sp>
      <p:sp>
        <p:nvSpPr>
          <p:cNvPr id="12" name="文本框 13"/>
          <p:cNvSpPr txBox="1"/>
          <p:nvPr/>
        </p:nvSpPr>
        <p:spPr>
          <a:xfrm>
            <a:off x="3110865" y="9531315"/>
            <a:ext cx="6858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/>
              <a:t>&lt; </a:t>
            </a:r>
            <a:r>
              <a:rPr lang="en-US" altLang="zh-CN" sz="1000" baseline="0" dirty="0"/>
              <a:t>  </a:t>
            </a:r>
            <a:r>
              <a:rPr lang="en-US" altLang="zh-CN" sz="1000" dirty="0"/>
              <a:t> &gt;</a:t>
            </a:r>
          </a:p>
        </p:txBody>
      </p:sp>
      <p:cxnSp>
        <p:nvCxnSpPr>
          <p:cNvPr id="13" name="直接连接符 12"/>
          <p:cNvCxnSpPr/>
          <p:nvPr/>
        </p:nvCxnSpPr>
        <p:spPr>
          <a:xfrm>
            <a:off x="3429000" y="9057456"/>
            <a:ext cx="3037840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4" name="直接连接符 13"/>
          <p:cNvCxnSpPr/>
          <p:nvPr/>
        </p:nvCxnSpPr>
        <p:spPr>
          <a:xfrm>
            <a:off x="408940" y="9057456"/>
            <a:ext cx="3020060" cy="0"/>
          </a:xfrm>
          <a:prstGeom prst="line">
            <a:avLst/>
          </a:prstGeom>
          <a:ln w="1905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 16"/>
          <p:cNvSpPr/>
          <p:nvPr userDrawn="1"/>
        </p:nvSpPr>
        <p:spPr>
          <a:xfrm>
            <a:off x="0" y="184444"/>
            <a:ext cx="169776" cy="849325"/>
          </a:xfrm>
          <a:prstGeom prst="rect">
            <a:avLst/>
          </a:prstGeom>
          <a:solidFill>
            <a:srgbClr val="FF3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TextBox 10"/>
          <p:cNvSpPr txBox="1">
            <a:spLocks noChangeArrowheads="1"/>
          </p:cNvSpPr>
          <p:nvPr userDrawn="1"/>
        </p:nvSpPr>
        <p:spPr bwMode="auto">
          <a:xfrm>
            <a:off x="301971" y="636865"/>
            <a:ext cx="4423171" cy="4129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ts val="2500"/>
              </a:lnSpc>
            </a:pPr>
            <a:r>
              <a:rPr lang="en-US" altLang="zh-CN" sz="2000" b="1" dirty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P/N: MZD15110170GA</a:t>
            </a:r>
          </a:p>
        </p:txBody>
      </p:sp>
      <p:sp>
        <p:nvSpPr>
          <p:cNvPr id="19" name="TextBox 11"/>
          <p:cNvSpPr txBox="1">
            <a:spLocks noChangeArrowheads="1"/>
          </p:cNvSpPr>
          <p:nvPr userDrawn="1"/>
        </p:nvSpPr>
        <p:spPr bwMode="auto">
          <a:xfrm>
            <a:off x="301971" y="265945"/>
            <a:ext cx="5028565" cy="4129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1900" b="1" kern="1200" dirty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110-170GHz Directional Coupler</a:t>
            </a:r>
          </a:p>
        </p:txBody>
      </p:sp>
      <p:grpSp>
        <p:nvGrpSpPr>
          <p:cNvPr id="21" name="组合 20"/>
          <p:cNvGrpSpPr/>
          <p:nvPr userDrawn="1"/>
        </p:nvGrpSpPr>
        <p:grpSpPr>
          <a:xfrm>
            <a:off x="4909185" y="184444"/>
            <a:ext cx="1944216" cy="862747"/>
            <a:chOff x="4725144" y="224945"/>
            <a:chExt cx="2160241" cy="958608"/>
          </a:xfrm>
        </p:grpSpPr>
        <p:sp>
          <p:nvSpPr>
            <p:cNvPr id="22" name="矩形 21"/>
            <p:cNvSpPr/>
            <p:nvPr/>
          </p:nvSpPr>
          <p:spPr>
            <a:xfrm>
              <a:off x="5371426" y="224945"/>
              <a:ext cx="1513959" cy="954108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3" name="图片 22"/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79321" y="433972"/>
              <a:ext cx="1298169" cy="527058"/>
            </a:xfrm>
            <a:prstGeom prst="rect">
              <a:avLst/>
            </a:prstGeom>
          </p:spPr>
        </p:pic>
        <p:cxnSp>
          <p:nvCxnSpPr>
            <p:cNvPr id="24" name="直接连接符 23"/>
            <p:cNvCxnSpPr/>
            <p:nvPr/>
          </p:nvCxnSpPr>
          <p:spPr>
            <a:xfrm>
              <a:off x="5301208" y="224945"/>
              <a:ext cx="0" cy="954108"/>
            </a:xfrm>
            <a:prstGeom prst="line">
              <a:avLst/>
            </a:prstGeom>
            <a:ln w="571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/>
            <p:cNvCxnSpPr/>
            <p:nvPr/>
          </p:nvCxnSpPr>
          <p:spPr>
            <a:xfrm>
              <a:off x="5211381" y="229445"/>
              <a:ext cx="0" cy="954108"/>
            </a:xfrm>
            <a:prstGeom prst="line">
              <a:avLst/>
            </a:prstGeom>
            <a:ln w="381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>
              <a:off x="5121556" y="229445"/>
              <a:ext cx="0" cy="954108"/>
            </a:xfrm>
            <a:prstGeom prst="line">
              <a:avLst/>
            </a:prstGeom>
            <a:ln w="2857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连接符 26"/>
            <p:cNvCxnSpPr/>
            <p:nvPr/>
          </p:nvCxnSpPr>
          <p:spPr>
            <a:xfrm>
              <a:off x="5031731" y="229445"/>
              <a:ext cx="0" cy="954108"/>
            </a:xfrm>
            <a:prstGeom prst="line">
              <a:avLst/>
            </a:prstGeom>
            <a:ln w="190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/>
          </p:nvCxnSpPr>
          <p:spPr>
            <a:xfrm>
              <a:off x="4941906" y="229445"/>
              <a:ext cx="0" cy="954108"/>
            </a:xfrm>
            <a:prstGeom prst="line">
              <a:avLst/>
            </a:prstGeom>
            <a:ln w="127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接连接符 28"/>
            <p:cNvCxnSpPr/>
            <p:nvPr/>
          </p:nvCxnSpPr>
          <p:spPr>
            <a:xfrm>
              <a:off x="4869160" y="229445"/>
              <a:ext cx="0" cy="954108"/>
            </a:xfrm>
            <a:prstGeom prst="line">
              <a:avLst/>
            </a:prstGeom>
            <a:ln w="952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接连接符 29"/>
            <p:cNvCxnSpPr/>
            <p:nvPr/>
          </p:nvCxnSpPr>
          <p:spPr>
            <a:xfrm>
              <a:off x="4797152" y="229445"/>
              <a:ext cx="0" cy="954108"/>
            </a:xfrm>
            <a:prstGeom prst="line">
              <a:avLst/>
            </a:prstGeom>
            <a:ln w="63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接连接符 30"/>
            <p:cNvCxnSpPr/>
            <p:nvPr/>
          </p:nvCxnSpPr>
          <p:spPr>
            <a:xfrm>
              <a:off x="4725144" y="229445"/>
              <a:ext cx="0" cy="954108"/>
            </a:xfrm>
            <a:prstGeom prst="line">
              <a:avLst/>
            </a:prstGeom>
            <a:ln w="317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4" name="直接连接符 33"/>
          <p:cNvCxnSpPr/>
          <p:nvPr userDrawn="1"/>
        </p:nvCxnSpPr>
        <p:spPr>
          <a:xfrm>
            <a:off x="408940" y="632519"/>
            <a:ext cx="3456000" cy="0"/>
          </a:xfrm>
          <a:prstGeom prst="line">
            <a:avLst/>
          </a:prstGeom>
          <a:ln w="2540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3327301" y="9515926"/>
            <a:ext cx="25680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00" dirty="0"/>
              <a:t>1</a:t>
            </a:r>
            <a:endParaRPr lang="zh-CN" altLang="en-US" sz="1100" dirty="0"/>
          </a:p>
        </p:txBody>
      </p:sp>
      <p:graphicFrame>
        <p:nvGraphicFramePr>
          <p:cNvPr id="11" name="表格 10"/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897438989"/>
              </p:ext>
            </p:extLst>
          </p:nvPr>
        </p:nvGraphicFramePr>
        <p:xfrm>
          <a:off x="404664" y="3512840"/>
          <a:ext cx="5924718" cy="387742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5242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055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3517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3517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2452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3400">
                <a:tc>
                  <a:txBody>
                    <a:bodyPr/>
                    <a:lstStyle/>
                    <a:p>
                      <a:pPr algn="l"/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Parameter</a:t>
                      </a:r>
                      <a:endParaRPr lang="en-US" altLang="zh-CN" sz="1300" b="1" dirty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Min.</a:t>
                      </a:r>
                      <a:endParaRPr lang="en-US" altLang="zh-CN" sz="1300" b="1" dirty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Typ.</a:t>
                      </a:r>
                      <a:endParaRPr lang="en-US" altLang="zh-CN" sz="1300" b="1" dirty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Max.</a:t>
                      </a:r>
                      <a:endParaRPr lang="en-US" altLang="zh-CN" sz="1300" b="1" dirty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Units</a:t>
                      </a:r>
                      <a:endParaRPr lang="en-US" altLang="zh-CN" sz="1300" b="1" dirty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8441"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lnSpc>
                          <a:spcPct val="80000"/>
                        </a:lnSpc>
                      </a:pPr>
                      <a:r>
                        <a:rPr lang="en-US" altLang="zh-CN" sz="1300" u="none" strike="noStrike" kern="1200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Frequency Range</a:t>
                      </a:r>
                      <a:endParaRPr lang="en-US" altLang="zh-CN" sz="13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>
                          <a:latin typeface="+mn-lt"/>
                          <a:ea typeface="Microsoft JhengHei UI" panose="020B0604030504040204" pitchFamily="34" charset="-120"/>
                        </a:rPr>
                        <a:t>110-170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GHz</a:t>
                      </a:r>
                      <a:endParaRPr lang="en-US" altLang="zh-CN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03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Insertion Loss (excluding coupling)</a:t>
                      </a:r>
                    </a:p>
                  </a:txBody>
                  <a:tcPr marL="74236" marR="74236" marT="37120" marB="3712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>
                          <a:latin typeface="+mn-lt"/>
                          <a:ea typeface="Microsoft JhengHei UI" panose="020B0604030504040204" pitchFamily="34" charset="-120"/>
                        </a:rPr>
                        <a:t>2.5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dB</a:t>
                      </a:r>
                      <a:endParaRPr lang="en-US" altLang="zh-CN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0340">
                <a:tc>
                  <a:txBody>
                    <a:bodyPr/>
                    <a:lstStyle/>
                    <a:p>
                      <a:pPr marL="0" marR="0" lvl="0" indent="71755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Normal Coupling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b="0" dirty="0">
                          <a:latin typeface="+mn-lt"/>
                          <a:ea typeface="Microsoft JhengHei UI" panose="020B0604030504040204" pitchFamily="34" charset="-120"/>
                        </a:rPr>
                        <a:t>15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dB</a:t>
                      </a:r>
                      <a:endParaRPr lang="en-US" altLang="zh-CN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6756">
                <a:tc>
                  <a:txBody>
                    <a:bodyPr/>
                    <a:lstStyle/>
                    <a:p>
                      <a:pPr marL="0" marR="0" lvl="0" indent="71755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Directivity</a:t>
                      </a:r>
                      <a:endParaRPr lang="zh-CN" altLang="en-US" sz="13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>
                          <a:latin typeface="+mn-lt"/>
                          <a:ea typeface="Microsoft JhengHei UI" panose="020B0604030504040204" pitchFamily="34" charset="-120"/>
                        </a:rPr>
                        <a:t>20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>
                          <a:latin typeface="+mn-lt"/>
                          <a:ea typeface="Microsoft JhengHei UI" panose="020B0604030504040204" pitchFamily="34" charset="-120"/>
                        </a:rPr>
                        <a:t>25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zh-CN" altLang="en-US" sz="1300" b="0" kern="1200" dirty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dB</a:t>
                      </a:r>
                      <a:endParaRPr lang="en-US" altLang="zh-CN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5752">
                <a:tc>
                  <a:txBody>
                    <a:bodyPr/>
                    <a:lstStyle/>
                    <a:p>
                      <a:pPr lvl="0" indent="71755" algn="l" fontAlgn="ctr">
                        <a:lnSpc>
                          <a:spcPct val="80000"/>
                        </a:lnSpc>
                      </a:pPr>
                      <a:r>
                        <a:rPr lang="en-US" altLang="zh-CN" sz="13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Main Line Return Loss</a:t>
                      </a: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>
                          <a:latin typeface="+mn-lt"/>
                          <a:ea typeface="Microsoft JhengHei UI" panose="020B0604030504040204" pitchFamily="34" charset="-120"/>
                        </a:rPr>
                        <a:t>20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dB</a:t>
                      </a:r>
                      <a:endParaRPr lang="en-US" altLang="zh-CN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5752">
                <a:tc>
                  <a:txBody>
                    <a:bodyPr/>
                    <a:lstStyle/>
                    <a:p>
                      <a:pPr lvl="0" indent="71755" algn="l" fontAlgn="ctr">
                        <a:lnSpc>
                          <a:spcPct val="80000"/>
                        </a:lnSpc>
                      </a:pPr>
                      <a:r>
                        <a:rPr lang="en-US" altLang="zh-CN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Power Handling </a:t>
                      </a:r>
                      <a:endParaRPr lang="en-US" sz="13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>
                          <a:latin typeface="+mn-lt"/>
                          <a:ea typeface="Microsoft JhengHei UI" panose="020B0604030504040204" pitchFamily="34" charset="-120"/>
                        </a:rPr>
                        <a:t>20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W</a:t>
                      </a:r>
                      <a:endParaRPr lang="en-US" altLang="zh-CN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5752">
                <a:tc>
                  <a:txBody>
                    <a:bodyPr/>
                    <a:lstStyle/>
                    <a:p>
                      <a:pPr marL="0" marR="0" lvl="0" indent="71755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Impedance</a:t>
                      </a: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/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400" b="0" dirty="0">
                          <a:latin typeface="Candara" panose="020E0502030303020204" pitchFamily="34" charset="0"/>
                          <a:cs typeface="Calibri" panose="020F0502020204030204" pitchFamily="34" charset="0"/>
                        </a:rPr>
                        <a:t>Ω</a:t>
                      </a: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4329">
                <a:tc>
                  <a:txBody>
                    <a:bodyPr/>
                    <a:lstStyle/>
                    <a:p>
                      <a:pPr marL="0" marR="0" lvl="0" indent="71755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Connector</a:t>
                      </a: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400" b="0" dirty="0">
                          <a:latin typeface="Calibri" panose="020F0502020204030204" pitchFamily="34" charset="0"/>
                        </a:rPr>
                        <a:t>WR-06 Waveguides with</a:t>
                      </a:r>
                      <a:r>
                        <a:rPr lang="en-US" altLang="zh-CN" sz="1400" b="0" baseline="0" dirty="0">
                          <a:latin typeface="Calibri" panose="020F0502020204030204" pitchFamily="34" charset="0"/>
                        </a:rPr>
                        <a:t> UG-387/U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400" b="0" baseline="0" dirty="0">
                          <a:latin typeface="Calibri" panose="020F0502020204030204" pitchFamily="34" charset="0"/>
                        </a:rPr>
                        <a:t>Anti-Cocking Flange</a:t>
                      </a:r>
                      <a:endParaRPr lang="zh-CN" altLang="en-US" sz="1400" b="0" dirty="0">
                        <a:latin typeface="Calibri" panose="020F0502020204030204" pitchFamily="34" charset="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0340">
                <a:tc>
                  <a:txBody>
                    <a:bodyPr/>
                    <a:lstStyle/>
                    <a:p>
                      <a:pPr lvl="0" indent="71755" algn="l" rtl="0" fontAlgn="ctr">
                        <a:lnSpc>
                          <a:spcPct val="80000"/>
                        </a:lnSpc>
                      </a:pPr>
                      <a:r>
                        <a:rPr lang="en-US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Material 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Brass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20340">
                <a:tc>
                  <a:txBody>
                    <a:bodyPr/>
                    <a:lstStyle/>
                    <a:p>
                      <a:pPr lvl="0" indent="71755" algn="l" rtl="0" fontAlgn="ctr">
                        <a:lnSpc>
                          <a:spcPct val="80000"/>
                        </a:lnSpc>
                      </a:pPr>
                      <a:r>
                        <a:rPr lang="en-US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Weight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/g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20340">
                <a:tc>
                  <a:txBody>
                    <a:bodyPr/>
                    <a:lstStyle/>
                    <a:p>
                      <a:pPr lvl="0" indent="71755" algn="l" rtl="0" fontAlgn="ctr">
                        <a:lnSpc>
                          <a:spcPct val="80000"/>
                        </a:lnSpc>
                      </a:pPr>
                      <a:r>
                        <a:rPr lang="en-US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Package Sealing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Gold Plated (Standard</a:t>
                      </a:r>
                      <a:r>
                        <a:rPr lang="en-US" altLang="zh-CN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)</a:t>
                      </a:r>
                      <a:endParaRPr lang="en-US" altLang="zh-CN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3" name="矩形 12"/>
          <p:cNvSpPr/>
          <p:nvPr/>
        </p:nvSpPr>
        <p:spPr>
          <a:xfrm>
            <a:off x="382038" y="3152800"/>
            <a:ext cx="278743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b="1" dirty="0">
                <a:ea typeface="Microsoft JhengHei UI" panose="020B0604030504040204" pitchFamily="34" charset="-120"/>
              </a:rPr>
              <a:t>Electrical Specifications（</a:t>
            </a:r>
            <a:r>
              <a:rPr lang="en-US" altLang="zh-CN" sz="1400" b="1" dirty="0">
                <a:ea typeface="Microsoft JhengHei UI" panose="020B0604030504040204" pitchFamily="34" charset="-120"/>
              </a:rPr>
              <a:t>+25</a:t>
            </a:r>
            <a:r>
              <a:rPr lang="zh-CN" altLang="en-US" sz="1400" b="1" dirty="0">
                <a:ea typeface="Microsoft JhengHei UI" panose="020B0604030504040204" pitchFamily="34" charset="-120"/>
              </a:rPr>
              <a:t>℃）:</a:t>
            </a:r>
          </a:p>
        </p:txBody>
      </p:sp>
      <p:sp>
        <p:nvSpPr>
          <p:cNvPr id="18" name="TextBox 1"/>
          <p:cNvSpPr txBox="1">
            <a:spLocks noChangeArrowheads="1"/>
          </p:cNvSpPr>
          <p:nvPr/>
        </p:nvSpPr>
        <p:spPr bwMode="auto">
          <a:xfrm>
            <a:off x="4746836" y="2439515"/>
            <a:ext cx="213285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184785" indent="-184785">
              <a:buSzPct val="120000"/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+mn-lt"/>
                <a:ea typeface="Microsoft JhengHei UI" panose="020B0604030504040204" pitchFamily="34" charset="-120"/>
              </a:rPr>
              <a:t>Radar Systems</a:t>
            </a:r>
          </a:p>
          <a:p>
            <a:pPr marL="184785" indent="-184785">
              <a:buSzPct val="120000"/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+mn-lt"/>
                <a:ea typeface="Microsoft JhengHei UI" panose="020B0604030504040204" pitchFamily="34" charset="-120"/>
              </a:rPr>
              <a:t>Communication Systems</a:t>
            </a:r>
          </a:p>
          <a:p>
            <a:pPr marL="184785" indent="-184785">
              <a:buSzPct val="120000"/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+mn-lt"/>
                <a:ea typeface="Microsoft JhengHei UI" panose="020B0604030504040204" pitchFamily="34" charset="-120"/>
              </a:rPr>
              <a:t>Receivers Systems</a:t>
            </a:r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8171" y="8067881"/>
            <a:ext cx="544530" cy="519005"/>
          </a:xfrm>
          <a:prstGeom prst="rect">
            <a:avLst/>
          </a:prstGeom>
        </p:spPr>
      </p:pic>
      <p:sp>
        <p:nvSpPr>
          <p:cNvPr id="21" name="矩形 20"/>
          <p:cNvSpPr/>
          <p:nvPr/>
        </p:nvSpPr>
        <p:spPr>
          <a:xfrm>
            <a:off x="332656" y="8067881"/>
            <a:ext cx="238918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b="1" dirty="0">
                <a:ea typeface="Microsoft JhengHei UI" panose="020B0604030504040204" pitchFamily="34" charset="-120"/>
              </a:rPr>
              <a:t>Environmental</a:t>
            </a:r>
            <a:r>
              <a:rPr lang="zh-CN" altLang="en-US" sz="1400" b="1" dirty="0">
                <a:ea typeface="Microsoft JhengHei UI" panose="020B0604030504040204" pitchFamily="34" charset="-120"/>
              </a:rPr>
              <a:t> Specifications:</a:t>
            </a:r>
          </a:p>
        </p:txBody>
      </p:sp>
      <p:graphicFrame>
        <p:nvGraphicFramePr>
          <p:cNvPr id="22" name="表格 21"/>
          <p:cNvGraphicFramePr>
            <a:graphicFrameLocks noGrp="1"/>
          </p:cNvGraphicFramePr>
          <p:nvPr/>
        </p:nvGraphicFramePr>
        <p:xfrm>
          <a:off x="319233" y="8402333"/>
          <a:ext cx="4600227" cy="57959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103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899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48381">
                <a:tc>
                  <a:txBody>
                    <a:bodyPr/>
                    <a:lstStyle/>
                    <a:p>
                      <a:pPr algn="l"/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Microsoft YaHei UI" panose="020B0503020204020204" pitchFamily="34" charset="-122"/>
                          <a:ea typeface="Microsoft YaHei UI" panose="020B0503020204020204" pitchFamily="34" charset="-122"/>
                        </a:rPr>
                        <a:t>※ </a:t>
                      </a:r>
                      <a:r>
                        <a:rPr lang="en-US" sz="1200" u="none" strike="noStrike" kern="1200" dirty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Operational</a:t>
                      </a:r>
                      <a:r>
                        <a:rPr lang="en-US" sz="1200" b="1" baseline="0" dirty="0">
                          <a:solidFill>
                            <a:schemeClr val="tx1"/>
                          </a:solidFill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 </a:t>
                      </a:r>
                      <a:r>
                        <a:rPr lang="en-US" sz="1200" u="none" strike="noStrike" kern="1200" dirty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Temperature</a:t>
                      </a:r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 </a:t>
                      </a:r>
                      <a:endParaRPr lang="en-US" altLang="en-US" sz="1200" b="1" dirty="0">
                        <a:solidFill>
                          <a:schemeClr val="tx1"/>
                        </a:solidFill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Arial Unicode MS" panose="020B0604020202020204" pitchFamily="34" charset="-122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dirty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-</a:t>
                      </a:r>
                      <a:r>
                        <a:rPr lang="en-US" altLang="zh-CN" sz="1200" u="none" strike="noStrike" kern="1200" dirty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40</a:t>
                      </a:r>
                      <a:r>
                        <a:rPr lang="en-US" altLang="zh-CN" sz="1200" dirty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℃</a:t>
                      </a:r>
                      <a:r>
                        <a:rPr lang="en-US" altLang="zh-CN" sz="1200" u="none" strike="noStrike" kern="1200" dirty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~+85</a:t>
                      </a:r>
                      <a:r>
                        <a:rPr lang="en-US" altLang="zh-CN" sz="1200" dirty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℃</a:t>
                      </a:r>
                      <a:endParaRPr lang="en-US" altLang="zh-CN" sz="12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Arial Unicode MS" panose="020B0604020202020204" pitchFamily="34" charset="-122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081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b="1">
                          <a:latin typeface="Microsoft YaHei UI" panose="020B0503020204020204" pitchFamily="34" charset="-122"/>
                          <a:ea typeface="Microsoft YaHei UI" panose="020B0503020204020204" pitchFamily="34" charset="-122"/>
                        </a:rPr>
                        <a:t>※ </a:t>
                      </a:r>
                      <a:r>
                        <a:rPr lang="en-US" altLang="zh-CN" sz="1200" u="none" strike="noStrike" kern="120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Storage</a:t>
                      </a:r>
                      <a:r>
                        <a:rPr lang="en-US" altLang="zh-CN" sz="1200" b="1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 </a:t>
                      </a:r>
                      <a:r>
                        <a:rPr lang="en-US" altLang="zh-CN" sz="1200" u="none" strike="noStrike" kern="120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Temperature</a:t>
                      </a:r>
                      <a:endParaRPr lang="en-US" altLang="en-US" sz="1200" u="none" strike="noStrike" kern="1200">
                        <a:solidFill>
                          <a:schemeClr val="tx1"/>
                        </a:solidFill>
                        <a:effectLst/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200" dirty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-45℃~+</a:t>
                      </a:r>
                      <a:r>
                        <a:rPr lang="en-US" sz="1200" u="none" strike="noStrike" kern="1200" dirty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105</a:t>
                      </a:r>
                      <a:r>
                        <a:rPr lang="en-US" sz="1200" dirty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℃</a:t>
                      </a:r>
                      <a:endParaRPr lang="en-US" sz="1200" b="0" dirty="0">
                        <a:solidFill>
                          <a:srgbClr val="000000"/>
                        </a:solidFill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Arial Unicode MS" panose="020B0604020202020204" pitchFamily="34" charset="-122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23" name="图片 2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89" t="2504" r="13569" b="47745"/>
          <a:stretch>
            <a:fillRect/>
          </a:stretch>
        </p:blipFill>
        <p:spPr>
          <a:xfrm>
            <a:off x="5885023" y="8119426"/>
            <a:ext cx="554642" cy="406738"/>
          </a:xfrm>
          <a:prstGeom prst="rect">
            <a:avLst/>
          </a:prstGeom>
        </p:spPr>
      </p:pic>
      <p:sp>
        <p:nvSpPr>
          <p:cNvPr id="24" name="TextBox 3"/>
          <p:cNvSpPr txBox="1"/>
          <p:nvPr/>
        </p:nvSpPr>
        <p:spPr>
          <a:xfrm>
            <a:off x="4628171" y="8520264"/>
            <a:ext cx="19260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80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OBSERVE  </a:t>
            </a:r>
            <a:br>
              <a:rPr lang="en-US" altLang="zh-CN" sz="80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</a:br>
            <a:r>
              <a:rPr lang="en-US" altLang="zh-CN" sz="80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PRECAUTIONS  ELECTROSTATIC  SENSITIVE  DEVICES</a:t>
            </a:r>
            <a:endParaRPr lang="zh-CN" altLang="en-US" sz="800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382039" y="1393075"/>
            <a:ext cx="3479010" cy="14916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300" b="1" dirty="0"/>
              <a:t>Description: </a:t>
            </a:r>
          </a:p>
          <a:p>
            <a:r>
              <a:rPr lang="en-US" altLang="zh-CN" sz="1300" dirty="0"/>
              <a:t>The coupler is a single directional coupler with a typical Loss insertion of 2.5 dB and a typical  directivity of 30dB across the frequency range of 110 to 170GHz. The directional coupler can reach handling power 20W. Accept customization according to different needs.</a:t>
            </a:r>
            <a:endParaRPr lang="zh-CN" altLang="en-US" sz="1300" dirty="0"/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PP_MARK_KEY" val="61fe5bb4-66f2-42a8-8740-d3b4c98211cc"/>
  <p:tag name="COMMONDATA" val="eyJoZGlkIjoiNTFlNTY4MmEyYTc5MzQzOTA3MmI0YTU3MGE1MDc4MjEifQ=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71a01fdb-3176-4cb3-a55e-965c5e246296}"/>
</p:tagLst>
</file>

<file path=ppt/theme/theme1.xml><?xml version="1.0" encoding="utf-8"?>
<a:theme xmlns:a="http://schemas.openxmlformats.org/drawingml/2006/main" name="中文背景模板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中文背景模板</Template>
  <TotalTime>192</TotalTime>
  <Words>153</Words>
  <Application>Microsoft Office PowerPoint</Application>
  <PresentationFormat>A4 纸张(210x297 毫米)</PresentationFormat>
  <Paragraphs>50</Paragraphs>
  <Slides>1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7" baseType="lpstr">
      <vt:lpstr>Microsoft JhengHei UI</vt:lpstr>
      <vt:lpstr>Microsoft YaHei UI</vt:lpstr>
      <vt:lpstr>Arial</vt:lpstr>
      <vt:lpstr>Calibri</vt:lpstr>
      <vt:lpstr>Candara</vt:lpstr>
      <vt:lpstr>中文背景模板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dell</dc:creator>
  <cp:lastModifiedBy>haiming xin</cp:lastModifiedBy>
  <cp:revision>150</cp:revision>
  <dcterms:created xsi:type="dcterms:W3CDTF">2018-01-02T02:36:00Z</dcterms:created>
  <dcterms:modified xsi:type="dcterms:W3CDTF">2024-02-29T10:26:02Z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7089EBB5BCF640CC984F98A1B4B6F118</vt:lpwstr>
  </property>
  <property fmtid="{D5CDD505-2E9C-101B-9397-08002B2CF9AE}" pid="3" name="KSOProductBuildVer">
    <vt:lpwstr>2052-11.1.0.14309</vt:lpwstr>
  </property>
</Properties>
</file>