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3"/>
    <p:sldId id="258" r:id="rId4"/>
  </p:sldIdLst>
  <p:sldSz cx="6858000" cy="9906000" type="A4"/>
  <p:notesSz cx="6858000" cy="9144000"/>
  <p:custDataLst>
    <p:tags r:id="rId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0" userDrawn="1">
          <p15:clr>
            <a:srgbClr val="A4A3A4"/>
          </p15:clr>
        </p15:guide>
        <p15:guide id="2" pos="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7" autoAdjust="0"/>
    <p:restoredTop sz="84133" autoAdjust="0"/>
  </p:normalViewPr>
  <p:slideViewPr>
    <p:cSldViewPr showGuides="1">
      <p:cViewPr varScale="1">
        <p:scale>
          <a:sx n="72" d="100"/>
          <a:sy n="72" d="100"/>
        </p:scale>
        <p:origin x="276" y="78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9" d="100"/>
          <a:sy n="79" d="100"/>
        </p:scale>
        <p:origin x="480" y="6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gs" Target="tags/tag1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en-US" altLang="zh-CN" sz="1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ts val="1400"/>
              </a:lnSpc>
            </a:pP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Phone: +86 28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65003621 |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E-mail: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  <a:endParaRPr lang="en-US" altLang="zh-CN" sz="1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 smtClean="0"/>
              <a:t>  </a:t>
            </a:r>
            <a:r>
              <a:rPr lang="en-US" altLang="zh-CN" sz="1000" dirty="0" smtClean="0"/>
              <a:t> </a:t>
            </a:r>
            <a:r>
              <a:rPr lang="en-US" altLang="zh-CN" sz="1000" dirty="0"/>
              <a:t>&gt;</a:t>
            </a:r>
            <a:endParaRPr lang="en-US" altLang="zh-CN" sz="1000" dirty="0"/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</a:t>
            </a: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CCL26540GW</a:t>
            </a:r>
            <a:endParaRPr lang="en-US" altLang="zh-CN" sz="2000" b="1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b="1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26.5-40GHz </a:t>
            </a:r>
            <a:r>
              <a:rPr lang="en-US" altLang="zh-CN" sz="2000" b="1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Waveguide Junction Circulator</a:t>
            </a:r>
            <a:endParaRPr lang="en-US" altLang="zh-CN" sz="2000" b="1" kern="1200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jpe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wmf"/><Relationship Id="rId1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 smtClean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/>
        </p:nvGraphicFramePr>
        <p:xfrm>
          <a:off x="404664" y="3512840"/>
          <a:ext cx="5970380" cy="3956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20280"/>
                <a:gridCol w="862525"/>
                <a:gridCol w="862525"/>
                <a:gridCol w="862525"/>
                <a:gridCol w="862525"/>
              </a:tblGrid>
              <a:tr h="34856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8560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26.5-40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GHz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85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Insertion</a:t>
                      </a:r>
                      <a:r>
                        <a:rPr lang="en-US" altLang="zh-CN" sz="1300" u="none" strike="noStrike" baseline="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 Loss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0.4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0.7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dB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8560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Isolation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14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15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dB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8560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VSWR</a:t>
                      </a: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1.43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1.55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-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8560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Forward Power  (CW)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80000"/>
                        </a:lnSpc>
                      </a:pPr>
                      <a:endParaRPr lang="zh-CN" altLang="en-US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20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W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8560">
                <a:tc>
                  <a:txBody>
                    <a:bodyPr/>
                    <a:lstStyle/>
                    <a:p>
                      <a:pPr marL="107950" algn="l" rtl="0" fontAlgn="ctr"/>
                      <a:r>
                        <a:rPr kumimoji="1" lang="en-US" altLang="zh-CN" sz="1400" b="0" kern="12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Rotation</a:t>
                      </a:r>
                      <a:endParaRPr kumimoji="1" lang="en-US" altLang="zh-CN" sz="14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Clockwise (Standard)                                                                        Counter Clockwise (upon request)</a:t>
                      </a: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8560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zh-CN" sz="1400" b="0" kern="12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Flange</a:t>
                      </a:r>
                      <a:r>
                        <a:rPr kumimoji="1" lang="en-US" altLang="zh-CN" sz="1400" b="0" kern="1200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Type</a:t>
                      </a:r>
                      <a:endParaRPr kumimoji="1" lang="en-US" altLang="zh-CN" sz="1400" b="0" kern="120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UG599/U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48560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Material </a:t>
                      </a:r>
                      <a:endParaRPr 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Aluminum/ </a:t>
                      </a:r>
                      <a:r>
                        <a:rPr lang="en-US" altLang="zh-CN" sz="130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Chem</a:t>
                      </a: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 Film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8560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Weight</a:t>
                      </a:r>
                      <a:endParaRPr 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-g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8560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Package Sealing</a:t>
                      </a:r>
                      <a:endParaRPr lang="en-US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General Sealing (Standard)</a:t>
                      </a:r>
                      <a:endParaRPr lang="en-US" altLang="zh-CN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/>
                <a:gridCol w="2289920"/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 smtClean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40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80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smtClean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 smtClean="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-45℃~+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85</a:t>
                      </a: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 smtClean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</a:t>
            </a: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038" y="1424608"/>
            <a:ext cx="4055074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  <a:endParaRPr lang="en-US" altLang="zh-CN" sz="1300" b="1" dirty="0" smtClean="0"/>
          </a:p>
          <a:p>
            <a:r>
              <a:rPr lang="en-US" altLang="zh-CN" sz="1300" dirty="0" smtClean="0"/>
              <a:t>The circulator is a Waveguide Junction </a:t>
            </a:r>
            <a:r>
              <a:rPr lang="en-US" altLang="zh-CN" sz="1300" dirty="0"/>
              <a:t>circulator with a typical </a:t>
            </a:r>
            <a:r>
              <a:rPr lang="en-US" altLang="zh-CN" sz="1300" dirty="0" smtClean="0"/>
              <a:t> insertion l</a:t>
            </a:r>
            <a:r>
              <a:rPr lang="en-US" altLang="zh-CN" sz="1300" dirty="0" smtClean="0">
                <a:sym typeface="+mn-ea"/>
              </a:rPr>
              <a:t>oss </a:t>
            </a:r>
            <a:r>
              <a:rPr lang="en-US" altLang="zh-CN" sz="1300" dirty="0" smtClean="0"/>
              <a:t>of </a:t>
            </a:r>
            <a:r>
              <a:rPr lang="en-US" altLang="zh-CN" sz="1300" dirty="0" smtClean="0"/>
              <a:t>0.4dB </a:t>
            </a:r>
            <a:r>
              <a:rPr lang="en-US" altLang="zh-CN" sz="1300" dirty="0"/>
              <a:t>and a </a:t>
            </a:r>
            <a:r>
              <a:rPr lang="en-US" altLang="zh-CN" sz="1300" dirty="0" smtClean="0"/>
              <a:t>typical isolation of </a:t>
            </a:r>
            <a:r>
              <a:rPr lang="en-US" altLang="zh-CN" sz="1300" dirty="0" smtClean="0"/>
              <a:t>15dB </a:t>
            </a:r>
            <a:r>
              <a:rPr lang="en-US" altLang="zh-CN" sz="1300" dirty="0"/>
              <a:t>across the frequency range of </a:t>
            </a:r>
            <a:r>
              <a:rPr lang="en-US" altLang="zh-CN" sz="1300" dirty="0" smtClean="0"/>
              <a:t>26.5 </a:t>
            </a:r>
            <a:r>
              <a:rPr lang="en-US" altLang="zh-CN" sz="1300" dirty="0"/>
              <a:t>to </a:t>
            </a:r>
            <a:r>
              <a:rPr lang="en-US" altLang="zh-CN" sz="1300" dirty="0" smtClean="0"/>
              <a:t>40GHz</a:t>
            </a:r>
            <a:r>
              <a:rPr lang="en-US" altLang="zh-CN" sz="1300" dirty="0"/>
              <a:t>. </a:t>
            </a:r>
            <a:endParaRPr lang="en-US" altLang="zh-CN" sz="1300" dirty="0" smtClean="0"/>
          </a:p>
          <a:p>
            <a:r>
              <a:rPr lang="en-US" altLang="zh-CN" sz="1300" dirty="0" smtClean="0"/>
              <a:t>The </a:t>
            </a:r>
            <a:r>
              <a:rPr lang="en-US" altLang="zh-CN" sz="1300" dirty="0" smtClean="0"/>
              <a:t>circulator can reach handling average power of </a:t>
            </a:r>
            <a:r>
              <a:rPr lang="en-US" altLang="zh-CN" sz="1300" dirty="0" smtClean="0"/>
              <a:t>20W</a:t>
            </a:r>
            <a:r>
              <a:rPr lang="en-US" altLang="zh-CN" sz="1300" dirty="0" smtClean="0"/>
              <a:t>. </a:t>
            </a:r>
            <a:endParaRPr lang="en-US" altLang="zh-CN" sz="1300" dirty="0" smtClean="0"/>
          </a:p>
          <a:p>
            <a:r>
              <a:rPr lang="en-US" altLang="zh-CN" sz="1300" dirty="0" smtClean="0"/>
              <a:t>Accept </a:t>
            </a:r>
            <a:r>
              <a:rPr lang="en-US" altLang="zh-CN" sz="1300" dirty="0"/>
              <a:t>customization according to different </a:t>
            </a:r>
            <a:r>
              <a:rPr lang="en-US" altLang="zh-CN" sz="1300" dirty="0" smtClean="0"/>
              <a:t>needs.</a:t>
            </a:r>
            <a:endParaRPr lang="zh-CN" alt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3902863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zh-CN" sz="1600" b="1" dirty="0" smtClean="0">
                <a:latin typeface="+mj-lt"/>
              </a:rPr>
              <a:t>Outline Drawing</a:t>
            </a:r>
            <a:endParaRPr lang="en-US" altLang="zh-CN" sz="1600" b="1" dirty="0" smtClean="0">
              <a:latin typeface="+mj-lt"/>
            </a:endParaRPr>
          </a:p>
          <a:p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All Dimensions in mm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inches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Tolerance ±0.25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0.01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zh-CN" sz="1200" dirty="0" smtClean="0"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en-US" altLang="zh-CN" b="1" i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sp>
        <p:nvSpPr>
          <p:cNvPr id="25" name="TextBox 20"/>
          <p:cNvSpPr txBox="1">
            <a:spLocks noChangeArrowheads="1"/>
          </p:cNvSpPr>
          <p:nvPr/>
        </p:nvSpPr>
        <p:spPr bwMode="auto">
          <a:xfrm>
            <a:off x="368422" y="8083098"/>
            <a:ext cx="591775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 dirty="0">
                <a:latin typeface="+mn-lt"/>
              </a:rPr>
              <a:t>NOTE: </a:t>
            </a:r>
            <a:endParaRPr lang="en-US" altLang="zh-CN" sz="1200" b="1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1. The </a:t>
            </a:r>
            <a:r>
              <a:rPr lang="en-US" altLang="zh-CN" sz="1200" dirty="0">
                <a:latin typeface="+mn-lt"/>
              </a:rPr>
              <a:t>product is designed to meet environmental ratings but not </a:t>
            </a:r>
            <a:r>
              <a:rPr lang="en-US" altLang="zh-CN" sz="1200" dirty="0" smtClean="0">
                <a:latin typeface="+mn-lt"/>
              </a:rPr>
              <a:t>tested. If </a:t>
            </a:r>
            <a:r>
              <a:rPr lang="zh-CN" altLang="en-US" sz="1200" dirty="0">
                <a:latin typeface="+mn-lt"/>
              </a:rPr>
              <a:t>you </a:t>
            </a:r>
            <a:r>
              <a:rPr lang="en-US" altLang="zh-CN" sz="1200" dirty="0">
                <a:latin typeface="+mn-lt"/>
              </a:rPr>
              <a:t>need to test environmental  condition, please contact our sales department</a:t>
            </a:r>
            <a:r>
              <a:rPr lang="en-US" altLang="zh-CN" sz="1200" dirty="0" smtClean="0">
                <a:latin typeface="+mn-lt"/>
              </a:rPr>
              <a:t>.</a:t>
            </a:r>
            <a:endParaRPr lang="en-US" altLang="zh-CN" sz="1200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2. </a:t>
            </a:r>
            <a:r>
              <a:rPr lang="en-US" altLang="zh-CN" sz="1200" dirty="0" err="1" smtClean="0">
                <a:latin typeface="+mn-lt"/>
              </a:rPr>
              <a:t>Miczen</a:t>
            </a:r>
            <a:r>
              <a:rPr lang="en-US" altLang="zh-CN" sz="1200" dirty="0" smtClean="0">
                <a:latin typeface="+mn-lt"/>
              </a:rPr>
              <a:t> technologies co., Ltd. reserves the right to change the above information without notice.</a:t>
            </a:r>
            <a:endParaRPr lang="zh-CN" altLang="en-US" sz="1200" dirty="0">
              <a:latin typeface="+mn-lt"/>
            </a:endParaRPr>
          </a:p>
        </p:txBody>
      </p:sp>
      <p:sp>
        <p:nvSpPr>
          <p:cNvPr id="2" name="Rectangle 47"/>
          <p:cNvSpPr>
            <a:spLocks noChangeArrowheads="1"/>
          </p:cNvSpPr>
          <p:nvPr/>
        </p:nvSpPr>
        <p:spPr bwMode="auto">
          <a:xfrm>
            <a:off x="368422" y="2224826"/>
            <a:ext cx="12454662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4" name="Rectangle 52"/>
          <p:cNvSpPr>
            <a:spLocks noChangeArrowheads="1"/>
          </p:cNvSpPr>
          <p:nvPr/>
        </p:nvSpPr>
        <p:spPr bwMode="auto">
          <a:xfrm>
            <a:off x="355501" y="2072679"/>
            <a:ext cx="1141317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6" name="Rectangle 55"/>
          <p:cNvSpPr>
            <a:spLocks noChangeArrowheads="1"/>
          </p:cNvSpPr>
          <p:nvPr/>
        </p:nvSpPr>
        <p:spPr bwMode="auto">
          <a:xfrm>
            <a:off x="188640" y="2314859"/>
            <a:ext cx="10220146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3" name="Rectangle 59"/>
          <p:cNvSpPr>
            <a:spLocks noChangeArrowheads="1"/>
          </p:cNvSpPr>
          <p:nvPr/>
        </p:nvSpPr>
        <p:spPr bwMode="auto">
          <a:xfrm>
            <a:off x="332714" y="2060102"/>
            <a:ext cx="716341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7" name="Rectangle 65"/>
          <p:cNvSpPr>
            <a:spLocks noChangeArrowheads="1"/>
          </p:cNvSpPr>
          <p:nvPr/>
        </p:nvSpPr>
        <p:spPr bwMode="auto">
          <a:xfrm>
            <a:off x="548679" y="2118397"/>
            <a:ext cx="11245419" cy="47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aphicFrame>
        <p:nvGraphicFramePr>
          <p:cNvPr id="8" name="对象 7"/>
          <p:cNvGraphicFramePr>
            <a:graphicFrameLocks noChangeAspect="1"/>
          </p:cNvGraphicFramePr>
          <p:nvPr/>
        </p:nvGraphicFramePr>
        <p:xfrm>
          <a:off x="548680" y="2118397"/>
          <a:ext cx="5544616" cy="53259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4" name="AutoCAD Drawing" r:id="rId1" imgW="9896475" imgH="7753350" progId="AutoCAD.Drawing.17">
                  <p:embed/>
                </p:oleObj>
              </mc:Choice>
              <mc:Fallback>
                <p:oleObj name="AutoCAD Drawing" r:id="rId1" imgW="9896475" imgH="7753350" progId="AutoCAD.Drawing.17">
                  <p:embed/>
                  <p:pic>
                    <p:nvPicPr>
                      <p:cNvPr id="0" name="Object 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5956" t="7368" r="29198" b="25974"/>
                      <a:stretch>
                        <a:fillRect/>
                      </a:stretch>
                    </p:blipFill>
                    <p:spPr bwMode="auto">
                      <a:xfrm>
                        <a:off x="548680" y="2118397"/>
                        <a:ext cx="5544616" cy="532595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COMMONDATA" val="eyJoZGlkIjoiMTUwMGFlNGM2ZmJhOTk4MjY3ZjE2NTg4YjgyODJhNjgifQ==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0</TotalTime>
  <Words>1745</Words>
  <Application>WPS 演示</Application>
  <PresentationFormat>A4 纸张(210x297 毫米)</PresentationFormat>
  <Paragraphs>135</Paragraphs>
  <Slides>2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5" baseType="lpstr">
      <vt:lpstr>Arial</vt:lpstr>
      <vt:lpstr>宋体</vt:lpstr>
      <vt:lpstr>Wingdings</vt:lpstr>
      <vt:lpstr>Calibri</vt:lpstr>
      <vt:lpstr>Roboto</vt:lpstr>
      <vt:lpstr>Times New Roman</vt:lpstr>
      <vt:lpstr>Microsoft JhengHei UI</vt:lpstr>
      <vt:lpstr>Microsoft YaHei UI</vt:lpstr>
      <vt:lpstr>Arial Unicode MS</vt:lpstr>
      <vt:lpstr>Wingdings</vt:lpstr>
      <vt:lpstr>微软雅黑</vt:lpstr>
      <vt:lpstr>中文背景模板</vt:lpstr>
      <vt:lpstr>AutoCAD.Drawing.17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盐酥小鱼</cp:lastModifiedBy>
  <cp:revision>114</cp:revision>
  <dcterms:created xsi:type="dcterms:W3CDTF">2018-01-02T02:36:00Z</dcterms:created>
  <dcterms:modified xsi:type="dcterms:W3CDTF">2026-08-27T07:33:18Z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949737F3270B4E3985EE2FA8902AF63F</vt:lpwstr>
  </property>
  <property fmtid="{D5CDD505-2E9C-101B-9397-08002B2CF9AE}" pid="3" name="KSOProductBuildVer">
    <vt:lpwstr>2052-12.1.0.28043</vt:lpwstr>
  </property>
</Properties>
</file>