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58" r:id="rId5"/>
  </p:sldIdLst>
  <p:sldSz cx="6858000" cy="9906000" type="A4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52" userDrawn="1">
          <p15:clr>
            <a:srgbClr val="A4A3A4"/>
          </p15:clr>
        </p15:guide>
        <p15:guide id="2" pos="300" userDrawn="1">
          <p15:clr>
            <a:srgbClr val="A4A3A4"/>
          </p15:clr>
        </p15:guide>
        <p15:guide id="3" pos="4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2518" autoAdjust="0"/>
    <p:restoredTop sz="84133" autoAdjust="0"/>
  </p:normalViewPr>
  <p:slideViewPr>
    <p:cSldViewPr showGuides="1">
      <p:cViewPr>
        <p:scale>
          <a:sx n="100" d="100"/>
          <a:sy n="100" d="100"/>
        </p:scale>
        <p:origin x="-720" y="1650"/>
      </p:cViewPr>
      <p:guideLst>
        <p:guide orient="horz" pos="852"/>
        <p:guide pos="300"/>
        <p:guide pos="40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32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FC55E-AF65-4FA6-91F0-C248DA64BA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B8566-679E-497E-BF18-72ABB79912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/>
          <p:cNvGraphicFramePr>
            <a:graphicFrameLocks noGrp="1"/>
          </p:cNvGraphicFramePr>
          <p:nvPr userDrawn="1"/>
        </p:nvGraphicFramePr>
        <p:xfrm>
          <a:off x="476250" y="1856655"/>
          <a:ext cx="5905500" cy="6480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2750"/>
                <a:gridCol w="2952750"/>
              </a:tblGrid>
              <a:tr h="21602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60995" y="90722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Tel: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40968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dirty="0" smtClean="0"/>
              <a:t>  </a:t>
            </a:r>
            <a:fld id="{73845BCC-FCB8-4C58-A2CF-DCD6B930AFC8}" type="slidenum">
              <a:rPr lang="en-US" altLang="zh-CN" sz="1000" smtClean="0"/>
            </a:fld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80769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 Box 14"/>
          <p:cNvSpPr txBox="1">
            <a:spLocks noChangeArrowheads="1"/>
          </p:cNvSpPr>
          <p:nvPr userDrawn="1"/>
        </p:nvSpPr>
        <p:spPr bwMode="auto">
          <a:xfrm>
            <a:off x="404664" y="293807"/>
            <a:ext cx="4569328" cy="662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826" tIns="53913" rIns="107826" bIns="53913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1800" b="1" dirty="0" smtClean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26.5-40GHz</a:t>
            </a:r>
            <a:r>
              <a:rPr kumimoji="1" lang="en-US" altLang="zh-CN" sz="1800" b="1" baseline="0" dirty="0" smtClean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Coaxial</a:t>
            </a:r>
            <a:r>
              <a:rPr lang="en-US" altLang="zh-CN" sz="1800" b="1" dirty="0" smtClean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US" altLang="zh-CN" sz="1800" b="1" baseline="0" dirty="0" smtClean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Circulator</a:t>
            </a:r>
            <a:endParaRPr kumimoji="1" lang="en-US" altLang="zh-CN" sz="1800" b="1" dirty="0" smtClean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1800" b="1" dirty="0" smtClean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kumimoji="1" lang="en-US" altLang="zh-CN" sz="18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Rectangle 4011"/>
          <p:cNvSpPr>
            <a:spLocks noChangeArrowheads="1"/>
          </p:cNvSpPr>
          <p:nvPr userDrawn="1"/>
        </p:nvSpPr>
        <p:spPr bwMode="auto">
          <a:xfrm>
            <a:off x="404664" y="689670"/>
            <a:ext cx="23775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800" b="1" dirty="0" smtClean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P/N:</a:t>
            </a:r>
            <a:r>
              <a:rPr kumimoji="1" lang="en-US" altLang="zh-CN" sz="1800" b="1" baseline="0" dirty="0" smtClean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MZCCL26540GA</a:t>
            </a:r>
            <a:endParaRPr kumimoji="1" lang="en-US" altLang="zh-CN" sz="18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76672" y="3637111"/>
            <a:ext cx="2448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charset="0"/>
              <a:buChar char="n"/>
            </a:pPr>
            <a:r>
              <a:rPr lang="en-US" altLang="zh-CN" sz="1400" b="1" dirty="0">
                <a:solidFill>
                  <a:srgbClr val="002060"/>
                </a:solidFill>
                <a:latin typeface="Calibri" panose="020F0502020204030204" pitchFamily="34" charset="0"/>
              </a:rPr>
              <a:t>Electrical </a:t>
            </a:r>
            <a:r>
              <a:rPr lang="en-US" altLang="zh-CN" sz="1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Specifications</a:t>
            </a:r>
            <a:endParaRPr lang="en-US" altLang="zh-CN" sz="1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462320" y="1531886"/>
            <a:ext cx="2750656" cy="102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eaLnBrk="1" hangingPunct="1">
              <a:buSzPct val="120000"/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+mn-lt"/>
              </a:rPr>
              <a:t>Ultra Broadband</a:t>
            </a:r>
            <a:endParaRPr lang="en-US" altLang="zh-CN" sz="1000" dirty="0" smtClean="0">
              <a:latin typeface="+mn-lt"/>
            </a:endParaRPr>
          </a:p>
          <a:p>
            <a:pPr marL="171450" indent="-171450" eaLnBrk="1" hangingPunct="1">
              <a:buSzPct val="120000"/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+mn-lt"/>
              </a:rPr>
              <a:t>Low Insertion Loss</a:t>
            </a:r>
            <a:endParaRPr lang="en-US" altLang="zh-CN" sz="1000" dirty="0" smtClean="0">
              <a:latin typeface="+mn-lt"/>
            </a:endParaRPr>
          </a:p>
          <a:p>
            <a:pPr marL="171450" indent="-171450" eaLnBrk="1" hangingPunct="1">
              <a:buSzPct val="120000"/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+mn-lt"/>
              </a:rPr>
              <a:t>High Isolation</a:t>
            </a:r>
            <a:endParaRPr lang="en-US" altLang="zh-CN" sz="1000" dirty="0" smtClean="0">
              <a:latin typeface="+mn-lt"/>
            </a:endParaRPr>
          </a:p>
          <a:p>
            <a:pPr marL="171450" indent="-171450" eaLnBrk="1" hangingPunct="1">
              <a:buSzPct val="120000"/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+mn-lt"/>
              </a:rPr>
              <a:t>Rush Delivery</a:t>
            </a:r>
            <a:endParaRPr lang="en-US" altLang="zh-CN" sz="1000" dirty="0" smtClean="0">
              <a:latin typeface="+mn-lt"/>
            </a:endParaRPr>
          </a:p>
          <a:p>
            <a:pPr marL="171450" indent="-171450" eaLnBrk="1" hangingPunct="1">
              <a:buSzPct val="120000"/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+mn-lt"/>
              </a:rPr>
              <a:t>Fast Response</a:t>
            </a:r>
            <a:endParaRPr lang="en-US" altLang="zh-CN" sz="1000" dirty="0" smtClean="0">
              <a:latin typeface="+mn-lt"/>
            </a:endParaRPr>
          </a:p>
          <a:p>
            <a:pPr marL="171450" indent="-171450" eaLnBrk="1" hangingPunct="1">
              <a:buSzPct val="120000"/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+mn-lt"/>
              </a:rPr>
              <a:t>Customization </a:t>
            </a:r>
            <a:r>
              <a:rPr lang="en-US" altLang="zh-CN" sz="1000" dirty="0">
                <a:latin typeface="+mn-lt"/>
              </a:rPr>
              <a:t>Available Upon </a:t>
            </a:r>
            <a:r>
              <a:rPr lang="en-US" altLang="zh-CN" sz="1000" dirty="0" smtClean="0">
                <a:latin typeface="+mn-lt"/>
              </a:rPr>
              <a:t>Request </a:t>
            </a:r>
            <a:endParaRPr lang="en-US" altLang="zh-CN" sz="1000" dirty="0">
              <a:latin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36573" y="1280592"/>
            <a:ext cx="12682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charset="0"/>
              <a:buChar char="n"/>
            </a:pPr>
            <a:r>
              <a:rPr lang="en-US" altLang="zh-CN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Features</a:t>
            </a:r>
            <a:endParaRPr lang="en-US" altLang="zh-CN" sz="1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84103" y="1449870"/>
            <a:ext cx="2653209" cy="199096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55821" y="2701007"/>
            <a:ext cx="14649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charset="0"/>
              <a:buChar char="n"/>
            </a:pPr>
            <a:r>
              <a:rPr lang="en-US" altLang="zh-CN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Applications</a:t>
            </a:r>
            <a:endParaRPr lang="en-US" altLang="zh-CN" sz="1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62320" y="2958842"/>
            <a:ext cx="189851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eaLnBrk="1" hangingPunct="1">
              <a:buSzPct val="120000"/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Calibri" panose="020F0502020204030204" pitchFamily="34" charset="0"/>
              </a:rPr>
              <a:t>Radar Systems</a:t>
            </a:r>
            <a:endParaRPr lang="en-US" altLang="zh-CN" sz="1000" dirty="0" smtClean="0">
              <a:latin typeface="Calibri" panose="020F0502020204030204" pitchFamily="34" charset="0"/>
            </a:endParaRPr>
          </a:p>
          <a:p>
            <a:pPr marL="171450" indent="-171450" eaLnBrk="1" hangingPunct="1">
              <a:buSzPct val="120000"/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Calibri" panose="020F0502020204030204" pitchFamily="34" charset="0"/>
              </a:rPr>
              <a:t>Communication Systems</a:t>
            </a:r>
            <a:endParaRPr lang="en-US" altLang="zh-CN" sz="1000" dirty="0">
              <a:latin typeface="Calibri" panose="020F0502020204030204" pitchFamily="34" charset="0"/>
            </a:endParaRPr>
          </a:p>
          <a:p>
            <a:pPr marL="171450" indent="-171450" eaLnBrk="1" hangingPunct="1">
              <a:buSzPct val="120000"/>
              <a:buFont typeface="Arial" panose="020B0604020202020204" pitchFamily="34" charset="0"/>
              <a:buChar char="•"/>
            </a:pPr>
            <a:r>
              <a:rPr lang="en-US" altLang="zh-CN" sz="1000" dirty="0" smtClean="0">
                <a:latin typeface="Calibri" panose="020F0502020204030204" pitchFamily="34" charset="0"/>
              </a:rPr>
              <a:t>Receiving Systems</a:t>
            </a:r>
            <a:endParaRPr lang="en-US" altLang="zh-CN" sz="1000" dirty="0">
              <a:latin typeface="Calibri" panose="020F0502020204030204" pitchFamily="34" charset="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481289" y="3944888"/>
          <a:ext cx="5900461" cy="4536509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2475505"/>
                <a:gridCol w="856239"/>
                <a:gridCol w="856239"/>
                <a:gridCol w="856239"/>
                <a:gridCol w="856239"/>
              </a:tblGrid>
              <a:tr h="268576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b="1" kern="1200" dirty="0">
                          <a:solidFill>
                            <a:schemeClr val="bg1"/>
                          </a:solidFill>
                        </a:rPr>
                        <a:t>Parameter</a:t>
                      </a:r>
                      <a:endParaRPr kumimoji="1" lang="en-US" altLang="zh-CN" sz="1000" b="1" kern="1200" dirty="0">
                        <a:solidFill>
                          <a:schemeClr val="bg1"/>
                        </a:solidFill>
                        <a:latin typeface="Candara" panose="020E0502030303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b="1" kern="1200" dirty="0">
                          <a:solidFill>
                            <a:schemeClr val="bg1"/>
                          </a:solidFill>
                        </a:rPr>
                        <a:t>Min</a:t>
                      </a:r>
                      <a:endParaRPr kumimoji="1" lang="en-US" altLang="zh-CN" sz="1000" b="1" kern="1200" dirty="0">
                        <a:solidFill>
                          <a:schemeClr val="bg1"/>
                        </a:solidFill>
                        <a:latin typeface="Candara" panose="020E0502030303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b="1" kern="1200" dirty="0" err="1" smtClean="0">
                          <a:solidFill>
                            <a:schemeClr val="bg1"/>
                          </a:solidFill>
                        </a:rPr>
                        <a:t>Typ</a:t>
                      </a:r>
                      <a:endParaRPr kumimoji="1" lang="en-US" altLang="zh-CN" sz="1000" b="1" kern="1200" dirty="0">
                        <a:solidFill>
                          <a:schemeClr val="bg1"/>
                        </a:solidFill>
                        <a:latin typeface="Candara" panose="020E0502030303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b="1" kern="1200" dirty="0">
                          <a:solidFill>
                            <a:schemeClr val="bg1"/>
                          </a:solidFill>
                        </a:rPr>
                        <a:t>Max</a:t>
                      </a:r>
                      <a:endParaRPr kumimoji="1" lang="en-US" altLang="zh-CN" sz="1000" b="1" kern="1200" dirty="0">
                        <a:solidFill>
                          <a:schemeClr val="bg1"/>
                        </a:solidFill>
                        <a:latin typeface="Candara" panose="020E0502030303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b="1" kern="1200" dirty="0">
                          <a:solidFill>
                            <a:schemeClr val="bg1"/>
                          </a:solidFill>
                        </a:rPr>
                        <a:t>Units</a:t>
                      </a:r>
                      <a:endParaRPr kumimoji="1" lang="en-US" altLang="zh-CN" sz="1000" b="1" kern="1200" dirty="0">
                        <a:solidFill>
                          <a:schemeClr val="bg1"/>
                        </a:solidFill>
                        <a:latin typeface="Candara" panose="020E0502030303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68576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000" kern="1200" dirty="0">
                          <a:latin typeface="+mn-lt"/>
                        </a:rPr>
                        <a:t>Frequency Range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26.5-40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kern="1200" dirty="0" smtClean="0">
                          <a:latin typeface="+mn-lt"/>
                        </a:rPr>
                        <a:t>GHz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576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000" kern="1200" dirty="0">
                          <a:latin typeface="+mn-lt"/>
                        </a:rPr>
                        <a:t>Insertion Loss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1.6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1.7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kern="1200" dirty="0">
                          <a:latin typeface="+mn-lt"/>
                        </a:rPr>
                        <a:t>dB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576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000" kern="1200" dirty="0" smtClean="0">
                          <a:latin typeface="+mn-lt"/>
                        </a:rPr>
                        <a:t>Isolation  (Note 1)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12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14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kern="1200" dirty="0">
                          <a:latin typeface="+mn-lt"/>
                        </a:rPr>
                        <a:t>dB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576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000" kern="1200" dirty="0">
                          <a:latin typeface="+mn-lt"/>
                        </a:rPr>
                        <a:t>VSWR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1.6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1.8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576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000" kern="1200" dirty="0" smtClean="0">
                          <a:latin typeface="+mn-lt"/>
                        </a:rPr>
                        <a:t>Forward </a:t>
                      </a:r>
                      <a:r>
                        <a:rPr kumimoji="1" lang="en-US" altLang="zh-CN" sz="1000" kern="1200" dirty="0">
                          <a:latin typeface="+mn-lt"/>
                        </a:rPr>
                        <a:t>Power  (CW)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 Unicode MS" panose="020B0604020202020204" pitchFamily="34" charset="-122"/>
                        </a:rPr>
                        <a:t> 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 Unicode MS" panose="020B0604020202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 Unicode MS" panose="020B0604020202020204" pitchFamily="34" charset="-122"/>
                        </a:rPr>
                        <a:t> 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 Unicode MS" panose="020B0604020202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j-lt"/>
                          <a:ea typeface="Arial Unicode MS" panose="020B0604020202020204" pitchFamily="34" charset="-122"/>
                          <a:cs typeface="Arial" panose="020B0604020202020204" pitchFamily="34" charset="0"/>
                        </a:rPr>
                        <a:t>10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+mj-lt"/>
                        <a:ea typeface="Arial Unicode MS" panose="020B0604020202020204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zh-CN" sz="1000" kern="1200" dirty="0">
                          <a:latin typeface="+mn-lt"/>
                        </a:rPr>
                        <a:t>W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258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000" kern="1200" dirty="0">
                          <a:latin typeface="+mn-lt"/>
                        </a:rPr>
                        <a:t>Rotation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kern="1200" dirty="0" smtClean="0">
                          <a:latin typeface="+mn-lt"/>
                        </a:rPr>
                        <a:t>Clockwise </a:t>
                      </a:r>
                      <a:r>
                        <a:rPr kumimoji="1" lang="en-US" altLang="zh-CN" sz="1000" kern="1200" dirty="0">
                          <a:latin typeface="+mn-lt"/>
                        </a:rPr>
                        <a:t>(Standard</a:t>
                      </a:r>
                      <a:r>
                        <a:rPr kumimoji="1" lang="en-US" altLang="zh-CN" sz="1000" kern="1200" dirty="0" smtClean="0">
                          <a:latin typeface="+mn-lt"/>
                        </a:rPr>
                        <a:t>)                                                                                         Counter Clockwise </a:t>
                      </a:r>
                      <a:r>
                        <a:rPr kumimoji="1" lang="en-US" altLang="zh-CN" sz="1000" kern="1200" dirty="0">
                          <a:latin typeface="+mn-lt"/>
                        </a:rPr>
                        <a:t>(upon request)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8576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000" kern="1200" dirty="0">
                          <a:latin typeface="+mn-lt"/>
                        </a:rPr>
                        <a:t>Input /Output Connector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2.92-Female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8576">
                <a:tc>
                  <a:txBody>
                    <a:bodyPr/>
                    <a:lstStyle/>
                    <a:p>
                      <a:pPr marL="10795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000" kern="1200" dirty="0" smtClean="0">
                          <a:latin typeface="+mn-lt"/>
                        </a:rPr>
                        <a:t>Material </a:t>
                      </a:r>
                      <a:endParaRPr kumimoji="1" lang="en-US" altLang="zh-CN" sz="1000" b="1" kern="1200" dirty="0" smtClean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Copper </a:t>
                      </a:r>
                      <a:endParaRPr lang="en-US" altLang="zh-CN" sz="10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8576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000" kern="1200" dirty="0" smtClean="0">
                          <a:latin typeface="+mn-lt"/>
                        </a:rPr>
                        <a:t>Finishing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Nickel</a:t>
                      </a:r>
                      <a:r>
                        <a:rPr lang="en-US" altLang="zh-CN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Plated</a:t>
                      </a:r>
                      <a:endParaRPr lang="en-US" altLang="zh-CN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8576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000" kern="1200" dirty="0">
                          <a:latin typeface="+mn-lt"/>
                        </a:rPr>
                        <a:t>Weight 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  <a:cs typeface="+mn-cs"/>
                        </a:rPr>
                        <a:t>-</a:t>
                      </a:r>
                      <a:endParaRPr kumimoji="1" lang="en-US" altLang="zh-CN" sz="1000" b="0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576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000" kern="1200" dirty="0">
                          <a:latin typeface="+mn-lt"/>
                        </a:rPr>
                        <a:t>Impedance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  <a:cs typeface="+mn-cs"/>
                        </a:rPr>
                        <a:t>50</a:t>
                      </a:r>
                      <a:endParaRPr kumimoji="1" lang="en-US" altLang="zh-CN" sz="1000" b="0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1" lang="el-GR" altLang="zh-CN" sz="1000" kern="1200" dirty="0">
                          <a:latin typeface="+mn-lt"/>
                        </a:rPr>
                        <a:t>Ω</a:t>
                      </a:r>
                      <a:endParaRPr kumimoji="1" lang="el-GR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47915">
                <a:tc gridSpan="5">
                  <a:txBody>
                    <a:bodyPr/>
                    <a:lstStyle/>
                    <a:p>
                      <a:pPr fontAlgn="ctr"/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Note 1: Unit which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has narrower frequency bandwidth can achieve higher isolation &amp; low insertion loss </a:t>
                      </a:r>
                      <a:endParaRPr lang="en-US" altLang="zh-CN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fontAlgn="ctr"/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             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Bandwidth (5  ~10) % x  Center Frequency   (Isolation &gt;17dB)</a:t>
                      </a:r>
                      <a:endParaRPr lang="en-US" altLang="zh-CN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font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             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Bandwidth (20~30) % x  Center Frequency   (Isolation &gt;16dB)</a:t>
                      </a:r>
                      <a:endParaRPr lang="en-US" altLang="zh-CN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font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             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Bandwidth (40~60) % x  Center Frequency   (Isolation &gt;15dB)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68" y="3080792"/>
            <a:ext cx="1440160" cy="625147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407372" y="3298674"/>
            <a:ext cx="395773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4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Outline Drawing  </a:t>
            </a:r>
            <a:endParaRPr lang="en-US" altLang="zh-CN" sz="1400" b="1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r>
              <a:rPr lang="en-US" altLang="zh-CN" sz="14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CA" altLang="zh-CN" sz="10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</a:t>
            </a:r>
            <a:r>
              <a:rPr lang="en-CA" altLang="zh-CN" sz="10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Dimensions in mm</a:t>
            </a:r>
            <a:r>
              <a:rPr lang="zh-CN" altLang="en-CA" sz="10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CA" altLang="zh-CN" sz="10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CA" sz="10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 </a:t>
            </a:r>
            <a:r>
              <a:rPr lang="en-CA" altLang="zh-CN" sz="10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CA" sz="10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CA" altLang="zh-CN" sz="10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CA" sz="10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 </a:t>
            </a:r>
            <a:endParaRPr lang="zh-CN" altLang="en-CA" sz="10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6672" y="3872880"/>
            <a:ext cx="5905078" cy="360040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83758" y="1280592"/>
            <a:ext cx="25739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n"/>
              <a:defRPr/>
            </a:pPr>
            <a:r>
              <a:rPr lang="en-US" altLang="zh-CN" sz="1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Environmental</a:t>
            </a:r>
            <a:r>
              <a:rPr lang="en-US" altLang="zh-CN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+mn-ea"/>
              </a:rPr>
              <a:t>  Conditions</a:t>
            </a:r>
            <a:endParaRPr lang="en-US" altLang="zh-CN" sz="1400" b="1" dirty="0" smtClean="0">
              <a:solidFill>
                <a:srgbClr val="002060"/>
              </a:solidFill>
              <a:latin typeface="Calibri" panose="020F0502020204030204" pitchFamily="34" charset="0"/>
              <a:ea typeface="+mn-ea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476673" y="1640632"/>
          <a:ext cx="5888509" cy="113538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98681"/>
                <a:gridCol w="1274183"/>
                <a:gridCol w="778667"/>
                <a:gridCol w="2036978"/>
              </a:tblGrid>
              <a:tr h="342948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Operational</a:t>
                      </a:r>
                      <a:r>
                        <a:rPr lang="en-US" sz="1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Temperature </a:t>
                      </a:r>
                      <a:endParaRPr lang="en-US" altLang="en-US" sz="1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-45</a:t>
                      </a:r>
                      <a:r>
                        <a:rPr lang="en-US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Arial Unicode MS" panose="020B0604020202020204" pitchFamily="34" charset="-122"/>
                        </a:rPr>
                        <a:t>℃</a:t>
                      </a:r>
                      <a:r>
                        <a:rPr lang="en-US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~+85</a:t>
                      </a:r>
                      <a:r>
                        <a:rPr lang="en-US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cs typeface="Arial Unicode MS" panose="020B0604020202020204" pitchFamily="34" charset="-122"/>
                        </a:rPr>
                        <a:t>℃</a:t>
                      </a:r>
                      <a:endParaRPr lang="en-US" sz="10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Vibration</a:t>
                      </a:r>
                      <a:endParaRPr lang="en-US" altLang="en-US" sz="1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25g RMS</a:t>
                      </a:r>
                      <a:r>
                        <a:rPr lang="en-US" sz="10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(15 degrees 2KHz) endurance, 1 hour per axis</a:t>
                      </a:r>
                      <a:endParaRPr lang="en-US" altLang="en-US" sz="1000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48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Storage Temperature</a:t>
                      </a:r>
                      <a:endParaRPr lang="en-US" altLang="en-US" sz="1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dirty="0" smtClean="0"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-55</a:t>
                      </a:r>
                      <a:r>
                        <a:rPr lang="en-US" sz="1000" b="0" dirty="0" smtClean="0">
                          <a:latin typeface="Calibri" panose="020F0502020204030204" pitchFamily="34" charset="0"/>
                          <a:ea typeface="宋体" panose="02010600030101010101" pitchFamily="2" charset="-122"/>
                          <a:cs typeface="Arial Unicode MS" panose="020B0604020202020204" pitchFamily="34" charset="-122"/>
                        </a:rPr>
                        <a:t>℃</a:t>
                      </a:r>
                      <a:r>
                        <a:rPr lang="en-US" sz="1000" b="0" dirty="0" smtClean="0"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~+105</a:t>
                      </a:r>
                      <a:r>
                        <a:rPr lang="en-US" sz="1000" b="0" dirty="0" smtClean="0">
                          <a:latin typeface="Calibri" panose="020F0502020204030204" pitchFamily="34" charset="0"/>
                          <a:ea typeface="宋体" panose="02010600030101010101" pitchFamily="2" charset="-122"/>
                          <a:cs typeface="Arial Unicode MS" panose="020B0604020202020204" pitchFamily="34" charset="-122"/>
                        </a:rPr>
                        <a:t>℃</a:t>
                      </a:r>
                      <a:endParaRPr lang="en-US" sz="1000" b="0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Shock</a:t>
                      </a:r>
                      <a:endParaRPr lang="en-US" altLang="en-US" sz="1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20G for 11ms</a:t>
                      </a:r>
                      <a:r>
                        <a:rPr lang="en-US" altLang="zh-CN" sz="1000" b="0" dirty="0" smtClean="0"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e</a:t>
                      </a:r>
                      <a:r>
                        <a:rPr lang="en-US" sz="1000" b="0" dirty="0" smtClean="0"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c half sine wave,</a:t>
                      </a:r>
                      <a:endParaRPr lang="en-US" sz="1000" b="0" dirty="0" smtClean="0"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  <a:p>
                      <a:pPr algn="ctr"/>
                      <a:r>
                        <a:rPr lang="en-US" sz="1000" b="0" dirty="0" smtClean="0"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3 axis both directions</a:t>
                      </a:r>
                      <a:endParaRPr lang="en-US" altLang="en-US" sz="1000" b="0" dirty="0" smtClean="0"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766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000" b="1" kern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Executive Standard</a:t>
                      </a:r>
                      <a:endParaRPr lang="zh-CN" altLang="en-US" sz="10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MIL-STD-810G</a:t>
                      </a:r>
                      <a:endParaRPr lang="en-US" altLang="en-US" sz="1000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Humidity</a:t>
                      </a:r>
                      <a:endParaRPr lang="en-US" altLang="en-US" sz="1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 100% RH at 35</a:t>
                      </a:r>
                      <a:r>
                        <a:rPr lang="zh-CN" altLang="en-US" sz="1000" b="0" dirty="0" smtClean="0"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℃</a:t>
                      </a:r>
                      <a:r>
                        <a:rPr lang="en-US" sz="1000" b="0" dirty="0" smtClean="0">
                          <a:latin typeface="Calibri" panose="020F0502020204030204" pitchFamily="34" charset="0"/>
                          <a:ea typeface="Arial Unicode MS" panose="020B0604020202020204" pitchFamily="34" charset="-122"/>
                          <a:cs typeface="Arial Unicode MS" panose="020B0604020202020204" pitchFamily="34" charset="-122"/>
                        </a:rPr>
                        <a:t>, 95%RH at 40</a:t>
                      </a:r>
                      <a:r>
                        <a:rPr lang="en-US" sz="1000" b="0" dirty="0" smtClean="0">
                          <a:latin typeface="Calibri" panose="020F0502020204030204" pitchFamily="34" charset="0"/>
                          <a:ea typeface="宋体" panose="02010600030101010101" pitchFamily="2" charset="-122"/>
                          <a:cs typeface="Arial Unicode MS" panose="020B0604020202020204" pitchFamily="34" charset="-122"/>
                        </a:rPr>
                        <a:t>℃</a:t>
                      </a:r>
                      <a:endParaRPr lang="en-US" altLang="en-US" sz="1000" b="0" dirty="0" smtClean="0">
                        <a:latin typeface="Calibri" panose="020F0502020204030204" pitchFamily="34" charset="0"/>
                        <a:ea typeface="Arial Unicode MS" panose="020B0604020202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T="49530" marB="4953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99" name="Rectangle 7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101" name="Rectangle 77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100" name="Object 76"/>
          <p:cNvGraphicFramePr>
            <a:graphicFrameLocks noChangeAspect="1"/>
          </p:cNvGraphicFramePr>
          <p:nvPr/>
        </p:nvGraphicFramePr>
        <p:xfrm>
          <a:off x="548640" y="4673600"/>
          <a:ext cx="5791200" cy="2072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AutoCAD Drawing" r:id="rId2" imgW="6038215" imgH="8258175" progId="AutoCAD.Drawing.17">
                  <p:embed/>
                </p:oleObj>
              </mc:Choice>
              <mc:Fallback>
                <p:oleObj name="AutoCAD Drawing" r:id="rId2" imgW="6038215" imgH="8258175" progId="AutoCAD.Drawing.17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rcRect l="-681" t="15912" r="-1160" b="12357"/>
                      <a:stretch>
                        <a:fillRect/>
                      </a:stretch>
                    </p:blipFill>
                    <p:spPr>
                      <a:xfrm>
                        <a:off x="548640" y="4673600"/>
                        <a:ext cx="5791200" cy="207200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3758" y="1280592"/>
            <a:ext cx="25739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n"/>
              <a:defRPr/>
            </a:pPr>
            <a:r>
              <a:rPr lang="en-US" altLang="zh-CN" sz="1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Performance Plot</a:t>
            </a:r>
            <a:endParaRPr lang="en-US" altLang="zh-CN" sz="1400" b="1" dirty="0" smtClean="0">
              <a:solidFill>
                <a:srgbClr val="002060"/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5206" y="4611958"/>
            <a:ext cx="2786082" cy="1857388"/>
          </a:xfrm>
          <a:prstGeom prst="rect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auhaus 93" panose="04030905020B02020C02" pitchFamily="82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00376" y="4641028"/>
            <a:ext cx="2786082" cy="1857388"/>
          </a:xfrm>
          <a:prstGeom prst="rect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auhaus 93" panose="04030905020B02020C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8938" y="4343712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VSWR 2</a:t>
            </a:r>
            <a:endParaRPr lang="en-US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3768" y="4334959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VSWR 1</a:t>
            </a:r>
            <a:endParaRPr lang="en-US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1008" y="1784648"/>
            <a:ext cx="19533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Isolation</a:t>
            </a:r>
            <a:endParaRPr lang="en-US" altLang="zh-CN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矩形 39"/>
          <p:cNvSpPr/>
          <p:nvPr/>
        </p:nvSpPr>
        <p:spPr>
          <a:xfrm>
            <a:off x="3572446" y="2070400"/>
            <a:ext cx="2786082" cy="1857388"/>
          </a:xfrm>
          <a:prstGeom prst="rect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Bauhaus 93" panose="04030905020B02020C02" pitchFamily="82" charset="0"/>
              </a:rPr>
              <a:t>+</a:t>
            </a:r>
            <a:endParaRPr lang="zh-CN" altLang="en-US" dirty="0">
              <a:latin typeface="Bauhaus 93" panose="04030905020B02020C02" pitchFamily="82" charset="0"/>
            </a:endParaRPr>
          </a:p>
        </p:txBody>
      </p:sp>
      <p:sp>
        <p:nvSpPr>
          <p:cNvPr id="11" name="矩形 23"/>
          <p:cNvSpPr/>
          <p:nvPr/>
        </p:nvSpPr>
        <p:spPr>
          <a:xfrm>
            <a:off x="467276" y="2070400"/>
            <a:ext cx="2786082" cy="1857388"/>
          </a:xfrm>
          <a:prstGeom prst="rect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auhaus 93" panose="04030905020B02020C02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838" y="1784648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Insertion Loss</a:t>
            </a:r>
            <a:endParaRPr lang="en-US" altLang="zh-CN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5" name="Picture 2" descr="C:\Users\Administrator\Desktop\原始数据\9.1\Aeroflex Limited(Cobham)\PCL170721144原始数据\17081300001.emf"/>
          <p:cNvPicPr>
            <a:picLocks noChangeAspect="1" noChangeArrowheads="1"/>
          </p:cNvPicPr>
          <p:nvPr/>
        </p:nvPicPr>
        <p:blipFill>
          <a:blip r:embed="rId1" cstate="print"/>
          <a:srcRect t="5530" r="50000" b="50000"/>
          <a:stretch>
            <a:fillRect/>
          </a:stretch>
        </p:blipFill>
        <p:spPr bwMode="auto">
          <a:xfrm>
            <a:off x="577106" y="4664352"/>
            <a:ext cx="2667000" cy="1752600"/>
          </a:xfrm>
          <a:prstGeom prst="rect">
            <a:avLst/>
          </a:prstGeom>
          <a:noFill/>
        </p:spPr>
      </p:pic>
      <p:pic>
        <p:nvPicPr>
          <p:cNvPr id="16" name="Picture 3" descr="C:\Users\Administrator\Desktop\原始数据\9.1\Aeroflex Limited(Cobham)\PCL170721144原始数据\17081300001.emf"/>
          <p:cNvPicPr>
            <a:picLocks noChangeAspect="1" noChangeArrowheads="1"/>
          </p:cNvPicPr>
          <p:nvPr/>
        </p:nvPicPr>
        <p:blipFill>
          <a:blip r:embed="rId1" cstate="print"/>
          <a:srcRect l="50000" t="5530" b="50000"/>
          <a:stretch>
            <a:fillRect/>
          </a:stretch>
        </p:blipFill>
        <p:spPr bwMode="auto">
          <a:xfrm>
            <a:off x="488717" y="2100882"/>
            <a:ext cx="2743200" cy="1752600"/>
          </a:xfrm>
          <a:prstGeom prst="rect">
            <a:avLst/>
          </a:prstGeom>
          <a:noFill/>
        </p:spPr>
      </p:pic>
      <p:pic>
        <p:nvPicPr>
          <p:cNvPr id="21" name="Picture 4" descr="C:\Users\Administrator\Desktop\原始数据\9.1\Aeroflex Limited(Cobham)\PCL170721144原始数据\17081300001.emf"/>
          <p:cNvPicPr>
            <a:picLocks noChangeAspect="1" noChangeArrowheads="1"/>
          </p:cNvPicPr>
          <p:nvPr/>
        </p:nvPicPr>
        <p:blipFill>
          <a:blip r:embed="rId1" cstate="print"/>
          <a:srcRect t="51112" r="50000" b="4419"/>
          <a:stretch>
            <a:fillRect/>
          </a:stretch>
        </p:blipFill>
        <p:spPr bwMode="auto">
          <a:xfrm>
            <a:off x="3659108" y="4706798"/>
            <a:ext cx="2667000" cy="1752599"/>
          </a:xfrm>
          <a:prstGeom prst="rect">
            <a:avLst/>
          </a:prstGeom>
          <a:noFill/>
        </p:spPr>
      </p:pic>
      <p:pic>
        <p:nvPicPr>
          <p:cNvPr id="22" name="Picture 5" descr="C:\Users\Administrator\Desktop\原始数据\9.1\Aeroflex Limited(Cobham)\PCL170721144原始数据\17081300001.emf"/>
          <p:cNvPicPr>
            <a:picLocks noChangeAspect="1" noChangeArrowheads="1"/>
          </p:cNvPicPr>
          <p:nvPr/>
        </p:nvPicPr>
        <p:blipFill>
          <a:blip r:embed="rId1" cstate="print"/>
          <a:srcRect l="50000" t="50000" b="4419"/>
          <a:stretch>
            <a:fillRect/>
          </a:stretch>
        </p:blipFill>
        <p:spPr bwMode="auto">
          <a:xfrm>
            <a:off x="3637330" y="2108398"/>
            <a:ext cx="2656314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c56d283f-77b7-4662-bf41-b3fc9fdfb994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3132</Words>
  <Application>WPS 演示</Application>
  <PresentationFormat>A4 纸张(210x297 毫米)</PresentationFormat>
  <Paragraphs>199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Roboto</vt:lpstr>
      <vt:lpstr>Times New Roman</vt:lpstr>
      <vt:lpstr>Wingdings</vt:lpstr>
      <vt:lpstr>Candara</vt:lpstr>
      <vt:lpstr>Arial Unicode MS</vt:lpstr>
      <vt:lpstr>Bauhaus 93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齐联微波</cp:lastModifiedBy>
  <cp:revision>153</cp:revision>
  <dcterms:created xsi:type="dcterms:W3CDTF">2018-01-02T02:36:00Z</dcterms:created>
  <dcterms:modified xsi:type="dcterms:W3CDTF">2023-05-17T08:16:38Z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99FFD596B45A48AFB03E635DA2C89ABE_12</vt:lpwstr>
  </property>
  <property fmtid="{D5CDD505-2E9C-101B-9397-08002B2CF9AE}" pid="3" name="KSOProductBuildVer">
    <vt:lpwstr>2052-11.1.0.14309</vt:lpwstr>
  </property>
</Properties>
</file>