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2"/>
    <p:sldId id="258" r:id="rId3"/>
  </p:sldIdLst>
  <p:sldSz cx="6858000" cy="9906000" type="A4"/>
  <p:notesSz cx="6858000" cy="9144000"/>
  <p:custDataLst>
    <p:tags r:id="rId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userDrawn="1">
          <p15:clr>
            <a:srgbClr val="A4A3A4"/>
          </p15:clr>
        </p15:guide>
        <p15:guide id="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97" autoAdjust="0"/>
    <p:restoredTop sz="84133" autoAdjust="0"/>
  </p:normalViewPr>
  <p:slideViewPr>
    <p:cSldViewPr showGuides="1">
      <p:cViewPr varScale="1">
        <p:scale>
          <a:sx n="68" d="100"/>
          <a:sy n="68" d="100"/>
        </p:scale>
        <p:origin x="486" y="66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3582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814D17-25DF-49EE-B6A0-1295E3A62CBE}" type="datetimeFigureOut">
              <a:rPr lang="zh-CN" altLang="en-US" smtClean="0"/>
              <a:t>2026-07-27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FC54F2-91FB-4964-AE52-2C586334140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2026-07-27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2026-07-27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2026-07-27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2026-07-27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2026-07-27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2026-07-27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2026-07-27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2026-07-27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2026-07-27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2026-07-27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2026-07-27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408940" y="9057456"/>
            <a:ext cx="60579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文本框 11"/>
          <p:cNvSpPr txBox="1"/>
          <p:nvPr/>
        </p:nvSpPr>
        <p:spPr>
          <a:xfrm>
            <a:off x="427990" y="9091994"/>
            <a:ext cx="6038850" cy="271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zh-CN" altLang="en-US" sz="1200" b="1" dirty="0">
                <a:solidFill>
                  <a:schemeClr val="tx1"/>
                </a:solidFill>
                <a:latin typeface="Roboto" panose="02000000000000000000"/>
              </a:rPr>
              <a:t>成都齐联微波科技有限公司</a:t>
            </a:r>
            <a:endParaRPr lang="en-US" altLang="zh-CN" sz="1000" b="1" dirty="0">
              <a:solidFill>
                <a:schemeClr val="tx1"/>
              </a:solidFill>
              <a:latin typeface="Roboto" panose="02000000000000000000"/>
            </a:endParaRPr>
          </a:p>
        </p:txBody>
      </p:sp>
      <p:sp>
        <p:nvSpPr>
          <p:cNvPr id="12" name="文本框 13"/>
          <p:cNvSpPr txBox="1"/>
          <p:nvPr/>
        </p:nvSpPr>
        <p:spPr>
          <a:xfrm>
            <a:off x="3110865" y="9531315"/>
            <a:ext cx="68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/>
              <a:t>&lt; </a:t>
            </a:r>
            <a:r>
              <a:rPr lang="en-US" altLang="zh-CN" sz="1000" baseline="0" dirty="0"/>
              <a:t>  </a:t>
            </a:r>
            <a:r>
              <a:rPr lang="en-US" altLang="zh-CN" sz="1000" dirty="0"/>
              <a:t> &gt;</a:t>
            </a:r>
          </a:p>
        </p:txBody>
      </p:sp>
      <p:cxnSp>
        <p:nvCxnSpPr>
          <p:cNvPr id="13" name="直接连接符 12"/>
          <p:cNvCxnSpPr/>
          <p:nvPr/>
        </p:nvCxnSpPr>
        <p:spPr>
          <a:xfrm>
            <a:off x="3429000" y="9057456"/>
            <a:ext cx="303784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直接连接符 13"/>
          <p:cNvCxnSpPr/>
          <p:nvPr/>
        </p:nvCxnSpPr>
        <p:spPr>
          <a:xfrm>
            <a:off x="408940" y="9057456"/>
            <a:ext cx="3020060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 userDrawn="1"/>
        </p:nvSpPr>
        <p:spPr>
          <a:xfrm>
            <a:off x="0" y="184444"/>
            <a:ext cx="169776" cy="849325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0"/>
          <p:cNvSpPr txBox="1">
            <a:spLocks noChangeArrowheads="1"/>
          </p:cNvSpPr>
          <p:nvPr userDrawn="1"/>
        </p:nvSpPr>
        <p:spPr bwMode="auto">
          <a:xfrm>
            <a:off x="301971" y="636865"/>
            <a:ext cx="4423171" cy="41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500"/>
              </a:lnSpc>
            </a:pPr>
            <a:r>
              <a:rPr lang="en-US" altLang="zh-CN" sz="2000" b="1" dirty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P/N: LNA4060GW40</a:t>
            </a:r>
          </a:p>
        </p:txBody>
      </p:sp>
      <p:sp>
        <p:nvSpPr>
          <p:cNvPr id="19" name="TextBox 11"/>
          <p:cNvSpPr txBox="1">
            <a:spLocks noChangeArrowheads="1"/>
          </p:cNvSpPr>
          <p:nvPr userDrawn="1"/>
        </p:nvSpPr>
        <p:spPr bwMode="auto">
          <a:xfrm>
            <a:off x="301971" y="265945"/>
            <a:ext cx="5028565" cy="41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000" b="1" dirty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40-60GHz  </a:t>
            </a:r>
            <a:r>
              <a:rPr lang="zh-CN" altLang="en-US" sz="2000" b="1" dirty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低噪声放大器</a:t>
            </a:r>
            <a:endParaRPr lang="en-US" altLang="zh-CN" sz="1600" b="1" dirty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cxnSp>
        <p:nvCxnSpPr>
          <p:cNvPr id="34" name="直接连接符 33"/>
          <p:cNvCxnSpPr/>
          <p:nvPr userDrawn="1"/>
        </p:nvCxnSpPr>
        <p:spPr>
          <a:xfrm>
            <a:off x="340665" y="636865"/>
            <a:ext cx="3456000" cy="0"/>
          </a:xfrm>
          <a:prstGeom prst="line">
            <a:avLst/>
          </a:prstGeom>
          <a:ln w="254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图片 31" descr="齐联微波logo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5013176" y="305907"/>
            <a:ext cx="1296144" cy="65322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1</a:t>
            </a:r>
            <a:endParaRPr lang="zh-CN" altLang="en-US" sz="1100" dirty="0"/>
          </a:p>
        </p:txBody>
      </p:sp>
      <p:sp>
        <p:nvSpPr>
          <p:cNvPr id="13" name="矩形 12"/>
          <p:cNvSpPr/>
          <p:nvPr/>
        </p:nvSpPr>
        <p:spPr>
          <a:xfrm>
            <a:off x="319233" y="2573611"/>
            <a:ext cx="185018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latin typeface="Roboto" panose="02000000000000000000"/>
                <a:ea typeface="微软雅黑" panose="020B0503020204020204" pitchFamily="34" charset="-122"/>
              </a:rPr>
              <a:t>性能参数（</a:t>
            </a:r>
            <a:r>
              <a:rPr lang="en-US" altLang="zh-CN" sz="1400" b="1" dirty="0">
                <a:latin typeface="Roboto" panose="02000000000000000000"/>
                <a:ea typeface="微软雅黑" panose="020B0503020204020204" pitchFamily="34" charset="-122"/>
              </a:rPr>
              <a:t>+25</a:t>
            </a:r>
            <a:r>
              <a:rPr lang="zh-CN" altLang="en-US" sz="1400" b="1" dirty="0">
                <a:latin typeface="Roboto" panose="02000000000000000000"/>
                <a:ea typeface="微软雅黑" panose="020B0503020204020204" pitchFamily="34" charset="-122"/>
              </a:rPr>
              <a:t>℃）:</a:t>
            </a: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4642132" y="2188122"/>
            <a:ext cx="149394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zh-CN" altLang="en-US" sz="1200" dirty="0">
                <a:latin typeface="Roboto" panose="02000000000000000000"/>
                <a:ea typeface="微软雅黑" panose="020B0503020204020204" pitchFamily="34" charset="-122"/>
              </a:rPr>
              <a:t>雷达</a:t>
            </a:r>
            <a:r>
              <a:rPr lang="en-US" altLang="zh-CN" sz="1200" dirty="0">
                <a:latin typeface="Roboto" panose="02000000000000000000"/>
                <a:ea typeface="微软雅黑" panose="020B0503020204020204" pitchFamily="34" charset="-122"/>
              </a:rPr>
              <a:t> </a:t>
            </a:r>
            <a:r>
              <a:rPr lang="zh-CN" altLang="en-US" sz="1200" dirty="0">
                <a:latin typeface="Roboto" panose="02000000000000000000"/>
                <a:ea typeface="微软雅黑" panose="020B0503020204020204" pitchFamily="34" charset="-122"/>
              </a:rPr>
              <a:t>通信</a:t>
            </a:r>
            <a:r>
              <a:rPr lang="en-US" altLang="zh-CN" sz="1200" dirty="0">
                <a:latin typeface="Roboto" panose="02000000000000000000"/>
                <a:ea typeface="微软雅黑" panose="020B0503020204020204" pitchFamily="34" charset="-122"/>
              </a:rPr>
              <a:t> </a:t>
            </a:r>
            <a:r>
              <a:rPr lang="zh-CN" altLang="en-US" sz="1200" dirty="0">
                <a:latin typeface="Roboto" panose="02000000000000000000"/>
                <a:ea typeface="微软雅黑" panose="020B0503020204020204" pitchFamily="34" charset="-122"/>
              </a:rPr>
              <a:t>测试</a:t>
            </a:r>
            <a:endParaRPr lang="en-US" altLang="zh-CN" sz="1200" dirty="0">
              <a:latin typeface="Roboto" panose="02000000000000000000"/>
              <a:ea typeface="微软雅黑" panose="020B0503020204020204" pitchFamily="34" charset="-122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171" y="8067881"/>
            <a:ext cx="544530" cy="519005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332656" y="8067881"/>
            <a:ext cx="95250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latin typeface="Roboto" panose="02000000000000000000"/>
                <a:ea typeface="微软雅黑" panose="020B0503020204020204" pitchFamily="34" charset="-122"/>
              </a:rPr>
              <a:t>环境条件:</a:t>
            </a: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9" t="2504" r="13569" b="47745"/>
          <a:stretch>
            <a:fillRect/>
          </a:stretch>
        </p:blipFill>
        <p:spPr>
          <a:xfrm>
            <a:off x="5885023" y="8119426"/>
            <a:ext cx="554642" cy="406738"/>
          </a:xfrm>
          <a:prstGeom prst="rect">
            <a:avLst/>
          </a:prstGeom>
        </p:spPr>
      </p:pic>
      <p:sp>
        <p:nvSpPr>
          <p:cNvPr id="24" name="TextBox 3"/>
          <p:cNvSpPr txBox="1"/>
          <p:nvPr/>
        </p:nvSpPr>
        <p:spPr>
          <a:xfrm>
            <a:off x="4628171" y="8520264"/>
            <a:ext cx="1926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 dirty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OBSERVE  </a:t>
            </a:r>
            <a:br>
              <a:rPr lang="en-US" altLang="zh-CN" sz="800" dirty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r>
              <a:rPr lang="en-US" altLang="zh-CN" sz="800" dirty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PRECAUTIONS  ELECTROSTATIC  SENSITIVE  DEVICES</a:t>
            </a:r>
            <a:endParaRPr lang="zh-CN" altLang="en-US" sz="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97642" y="1195705"/>
            <a:ext cx="2117419" cy="13220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b="1" dirty="0">
                <a:latin typeface="Roboto" panose="02000000000000000000"/>
                <a:ea typeface="微软雅黑" panose="020B0503020204020204" pitchFamily="34" charset="-122"/>
              </a:rPr>
              <a:t>特点</a:t>
            </a:r>
            <a:r>
              <a:rPr lang="en-US" altLang="zh-CN" sz="1600" b="1" dirty="0">
                <a:latin typeface="Roboto" panose="02000000000000000000"/>
                <a:ea typeface="微软雅黑" panose="020B0503020204020204" pitchFamily="34" charset="-122"/>
              </a:rPr>
              <a:t>:</a:t>
            </a:r>
          </a:p>
          <a:p>
            <a:endParaRPr lang="en-US" altLang="zh-CN" sz="1600" b="1" dirty="0">
              <a:latin typeface="Roboto" panose="02000000000000000000"/>
              <a:ea typeface="微软雅黑" panose="020B0503020204020204" pitchFamily="34" charset="-122"/>
            </a:endParaRPr>
          </a:p>
          <a:p>
            <a:r>
              <a:rPr lang="en-US" altLang="zh-CN" sz="1200" dirty="0">
                <a:latin typeface="Roboto" panose="02000000000000000000"/>
                <a:ea typeface="微软雅黑" panose="020B0503020204020204" pitchFamily="34" charset="-122"/>
              </a:rPr>
              <a:t>• </a:t>
            </a:r>
            <a:r>
              <a:rPr lang="zh-CN" altLang="en-US" sz="1200" dirty="0">
                <a:latin typeface="Roboto" panose="02000000000000000000"/>
                <a:ea typeface="微软雅黑" panose="020B0503020204020204" pitchFamily="34" charset="-122"/>
              </a:rPr>
              <a:t>超宽带</a:t>
            </a:r>
            <a:endParaRPr lang="en-US" altLang="zh-CN" sz="1200" dirty="0">
              <a:latin typeface="Roboto" panose="02000000000000000000"/>
              <a:ea typeface="微软雅黑" panose="020B0503020204020204" pitchFamily="34" charset="-122"/>
            </a:endParaRPr>
          </a:p>
          <a:p>
            <a:r>
              <a:rPr lang="en-US" altLang="zh-CN" sz="1200" dirty="0">
                <a:latin typeface="Roboto" panose="02000000000000000000"/>
                <a:ea typeface="微软雅黑" panose="020B0503020204020204" pitchFamily="34" charset="-122"/>
              </a:rPr>
              <a:t>• </a:t>
            </a:r>
            <a:r>
              <a:rPr lang="zh-CN" altLang="en-US" sz="1200" dirty="0">
                <a:latin typeface="Roboto" panose="02000000000000000000"/>
                <a:ea typeface="微软雅黑" panose="020B0503020204020204" pitchFamily="34" charset="-122"/>
              </a:rPr>
              <a:t>低噪声</a:t>
            </a:r>
            <a:endParaRPr lang="en-US" altLang="zh-CN" sz="1200" dirty="0">
              <a:latin typeface="Roboto" panose="02000000000000000000"/>
              <a:ea typeface="微软雅黑" panose="020B0503020204020204" pitchFamily="34" charset="-122"/>
            </a:endParaRPr>
          </a:p>
          <a:p>
            <a:r>
              <a:rPr lang="en-US" altLang="zh-CN" sz="1200" dirty="0">
                <a:latin typeface="Roboto" panose="02000000000000000000"/>
                <a:ea typeface="微软雅黑" panose="020B0503020204020204" pitchFamily="34" charset="-122"/>
              </a:rPr>
              <a:t>• </a:t>
            </a:r>
            <a:r>
              <a:rPr lang="zh-CN" altLang="en-US" sz="1200" dirty="0">
                <a:latin typeface="Roboto" panose="02000000000000000000"/>
                <a:ea typeface="微软雅黑" panose="020B0503020204020204" pitchFamily="34" charset="-122"/>
              </a:rPr>
              <a:t>高增益</a:t>
            </a:r>
            <a:endParaRPr lang="en-US" altLang="zh-CN" sz="1200" dirty="0">
              <a:latin typeface="Roboto" panose="02000000000000000000"/>
              <a:ea typeface="微软雅黑" panose="020B0503020204020204" pitchFamily="34" charset="-122"/>
            </a:endParaRPr>
          </a:p>
          <a:p>
            <a:r>
              <a:rPr lang="en-US" altLang="zh-CN" sz="1200" dirty="0">
                <a:latin typeface="Roboto" panose="02000000000000000000"/>
                <a:ea typeface="微软雅黑" panose="020B0503020204020204" pitchFamily="34" charset="-122"/>
              </a:rPr>
              <a:t>• </a:t>
            </a:r>
            <a:r>
              <a:rPr lang="zh-CN" altLang="en-US" sz="1200" dirty="0">
                <a:latin typeface="Roboto" panose="02000000000000000000"/>
                <a:ea typeface="微软雅黑" panose="020B0503020204020204" pitchFamily="34" charset="-122"/>
              </a:rPr>
              <a:t>可定制</a:t>
            </a:r>
            <a:endParaRPr lang="en-US" altLang="zh-CN" sz="1200" dirty="0">
              <a:latin typeface="Roboto" panose="02000000000000000000"/>
              <a:ea typeface="微软雅黑" panose="020B0503020204020204" pitchFamily="34" charset="-122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69656015"/>
              </p:ext>
            </p:extLst>
          </p:nvPr>
        </p:nvGraphicFramePr>
        <p:xfrm>
          <a:off x="397510" y="2919095"/>
          <a:ext cx="6042025" cy="50380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48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15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15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515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91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07670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200" dirty="0">
                          <a:latin typeface="Roboto" panose="02000000000000000000"/>
                          <a:ea typeface="微软雅黑" panose="020B0503020204020204" pitchFamily="34" charset="-122"/>
                        </a:rPr>
                        <a:t>参数</a:t>
                      </a:r>
                      <a:endParaRPr lang="en-US" altLang="zh-CN" sz="1200" b="1" dirty="0">
                        <a:solidFill>
                          <a:schemeClr val="tx1"/>
                        </a:solidFill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latin typeface="Roboto" panose="02000000000000000000"/>
                          <a:ea typeface="微软雅黑" panose="020B0503020204020204" pitchFamily="34" charset="-122"/>
                        </a:rPr>
                        <a:t>最小</a:t>
                      </a:r>
                      <a:endParaRPr lang="en-US" altLang="zh-CN" sz="1200" b="1" dirty="0">
                        <a:solidFill>
                          <a:schemeClr val="tx1"/>
                        </a:solidFill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latin typeface="Roboto" panose="02000000000000000000"/>
                          <a:ea typeface="微软雅黑" panose="020B0503020204020204" pitchFamily="34" charset="-122"/>
                        </a:rPr>
                        <a:t>典型</a:t>
                      </a:r>
                      <a:endParaRPr lang="en-US" altLang="zh-CN" sz="1200" b="1" dirty="0">
                        <a:solidFill>
                          <a:schemeClr val="tx1"/>
                        </a:solidFill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latin typeface="Roboto" panose="02000000000000000000"/>
                          <a:ea typeface="微软雅黑" panose="020B0503020204020204" pitchFamily="34" charset="-122"/>
                        </a:rPr>
                        <a:t>最大</a:t>
                      </a:r>
                      <a:endParaRPr lang="en-US" altLang="zh-CN" sz="1200" b="1" dirty="0">
                        <a:solidFill>
                          <a:schemeClr val="tx1"/>
                        </a:solidFill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dirty="0">
                          <a:latin typeface="Roboto" panose="02000000000000000000"/>
                          <a:ea typeface="微软雅黑" panose="020B0503020204020204" pitchFamily="34" charset="-122"/>
                        </a:rPr>
                        <a:t>单位</a:t>
                      </a:r>
                      <a:endParaRPr lang="en-US" altLang="zh-CN" sz="1200" b="1" dirty="0">
                        <a:solidFill>
                          <a:schemeClr val="tx1"/>
                        </a:solidFill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2585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zh-CN" altLang="en-US" sz="1200" u="none" strike="noStrike" kern="1200" dirty="0">
                          <a:effectLst/>
                          <a:latin typeface="Roboto" panose="02000000000000000000"/>
                          <a:ea typeface="微软雅黑" panose="020B0503020204020204" pitchFamily="34" charset="-122"/>
                        </a:rPr>
                        <a:t>频率范围</a:t>
                      </a:r>
                      <a:endParaRPr lang="en-US" altLang="zh-CN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Roboto" panose="02000000000000000000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dirty="0">
                          <a:latin typeface="Roboto" panose="02000000000000000000"/>
                          <a:ea typeface="微软雅黑" panose="020B0503020204020204" pitchFamily="34" charset="-122"/>
                        </a:rPr>
                        <a:t>40~60</a:t>
                      </a:r>
                      <a:endParaRPr lang="zh-CN" altLang="en-US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dirty="0">
                          <a:latin typeface="Roboto" panose="02000000000000000000"/>
                          <a:ea typeface="微软雅黑" panose="020B0503020204020204" pitchFamily="34" charset="-122"/>
                        </a:rPr>
                        <a:t>GHz</a:t>
                      </a:r>
                      <a:endParaRPr lang="en-US" altLang="zh-CN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433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200" u="none" strike="noStrike" dirty="0">
                          <a:effectLst/>
                          <a:latin typeface="Roboto" panose="02000000000000000000"/>
                          <a:ea typeface="微软雅黑" panose="020B0503020204020204" pitchFamily="34" charset="-122"/>
                        </a:rPr>
                        <a:t>增益</a:t>
                      </a:r>
                      <a:endParaRPr lang="en-US" altLang="zh-CN" sz="1200" b="0" i="0" u="none" strike="noStrike" dirty="0">
                        <a:solidFill>
                          <a:schemeClr val="tx1"/>
                        </a:solidFill>
                        <a:effectLst/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>
                          <a:latin typeface="Roboto" panose="02000000000000000000"/>
                          <a:ea typeface="微软雅黑" panose="020B0503020204020204" pitchFamily="34" charset="-122"/>
                        </a:rPr>
                        <a:t>30</a:t>
                      </a:r>
                      <a:endParaRPr lang="zh-CN" altLang="en-US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>
                          <a:latin typeface="Roboto" panose="02000000000000000000"/>
                          <a:ea typeface="微软雅黑" panose="020B0503020204020204" pitchFamily="34" charset="-122"/>
                        </a:rPr>
                        <a:t>40</a:t>
                      </a: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dirty="0">
                          <a:latin typeface="Roboto" panose="02000000000000000000"/>
                          <a:ea typeface="微软雅黑" panose="020B0503020204020204" pitchFamily="34" charset="-122"/>
                        </a:rPr>
                        <a:t>dB</a:t>
                      </a:r>
                      <a:endParaRPr lang="en-US" altLang="zh-CN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330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zh-CN" alt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Roboto" panose="02000000000000000000"/>
                          <a:ea typeface="微软雅黑" panose="020B0503020204020204" pitchFamily="34" charset="-122"/>
                        </a:rPr>
                        <a:t>带内平坦度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0" dirty="0">
                          <a:latin typeface="Roboto" panose="02000000000000000000"/>
                          <a:ea typeface="微软雅黑" panose="020B0503020204020204" pitchFamily="34" charset="-122"/>
                        </a:rPr>
                        <a:t>±4</a:t>
                      </a:r>
                      <a:endParaRPr lang="zh-CN" altLang="en-US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20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dirty="0">
                          <a:latin typeface="Roboto" panose="02000000000000000000"/>
                          <a:ea typeface="微软雅黑" panose="020B0503020204020204" pitchFamily="34" charset="-122"/>
                        </a:rPr>
                        <a:t>dB</a:t>
                      </a:r>
                      <a:endParaRPr lang="en-US" altLang="zh-CN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3695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zh-CN" alt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Roboto" panose="02000000000000000000"/>
                          <a:ea typeface="微软雅黑" panose="020B0503020204020204" pitchFamily="34" charset="-122"/>
                        </a:rPr>
                        <a:t>输入</a:t>
                      </a:r>
                      <a:r>
                        <a:rPr lang="en-US" altLang="zh-CN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Roboto" panose="02000000000000000000"/>
                          <a:ea typeface="微软雅黑" panose="020B0503020204020204" pitchFamily="34" charset="-122"/>
                        </a:rPr>
                        <a:t>/</a:t>
                      </a:r>
                      <a:r>
                        <a:rPr lang="zh-CN" alt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Roboto" panose="02000000000000000000"/>
                          <a:ea typeface="微软雅黑" panose="020B0503020204020204" pitchFamily="34" charset="-122"/>
                        </a:rPr>
                        <a:t>输出驻波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>
                          <a:latin typeface="Roboto" panose="02000000000000000000"/>
                          <a:ea typeface="微软雅黑" panose="020B0503020204020204" pitchFamily="34" charset="-122"/>
                        </a:rPr>
                        <a:t>10</a:t>
                      </a: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dirty="0">
                          <a:latin typeface="Roboto" panose="02000000000000000000"/>
                          <a:ea typeface="微软雅黑" panose="020B0503020204020204" pitchFamily="34" charset="-122"/>
                          <a:sym typeface="+mn-ea"/>
                        </a:rPr>
                        <a:t>dB</a:t>
                      </a:r>
                      <a:endParaRPr lang="en-US" altLang="zh-CN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965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  <a:buNone/>
                      </a:pPr>
                      <a:r>
                        <a:rPr lang="zh-CN" alt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Roboto" panose="02000000000000000000"/>
                          <a:ea typeface="微软雅黑" panose="020B0503020204020204" pitchFamily="34" charset="-122"/>
                        </a:rPr>
                        <a:t>噪声系数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endParaRPr lang="en-US" altLang="zh-CN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en-US" altLang="zh-CN" sz="1200" b="0" dirty="0">
                          <a:latin typeface="Roboto" panose="02000000000000000000"/>
                          <a:ea typeface="微软雅黑" panose="020B0503020204020204" pitchFamily="34" charset="-122"/>
                        </a:rPr>
                        <a:t>7.5</a:t>
                      </a: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endParaRPr lang="zh-CN" altLang="en-US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dirty="0">
                          <a:latin typeface="Roboto" panose="02000000000000000000"/>
                          <a:ea typeface="微软雅黑" panose="020B0503020204020204" pitchFamily="34" charset="-122"/>
                          <a:sym typeface="+mn-ea"/>
                        </a:rPr>
                        <a:t>dB</a:t>
                      </a:r>
                      <a:endParaRPr lang="en-US" altLang="zh-CN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3060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  <a:buNone/>
                      </a:pPr>
                      <a:r>
                        <a:rPr lang="en-US" altLang="zh-CN" sz="1200" dirty="0">
                          <a:effectLst/>
                          <a:latin typeface="Roboto" panose="02000000000000000000"/>
                          <a:ea typeface="微软雅黑" panose="020B0503020204020204" pitchFamily="34" charset="-122"/>
                          <a:sym typeface="+mn-ea"/>
                        </a:rPr>
                        <a:t>1dB</a:t>
                      </a:r>
                      <a:r>
                        <a:rPr lang="zh-CN" altLang="en-US" sz="1200" dirty="0">
                          <a:effectLst/>
                          <a:latin typeface="Roboto" panose="02000000000000000000"/>
                          <a:ea typeface="微软雅黑" panose="020B0503020204020204" pitchFamily="34" charset="-122"/>
                          <a:sym typeface="+mn-ea"/>
                        </a:rPr>
                        <a:t>压缩点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>
                          <a:latin typeface="Roboto" panose="02000000000000000000"/>
                          <a:ea typeface="微软雅黑" panose="020B0503020204020204" pitchFamily="34" charset="-122"/>
                        </a:rPr>
                        <a:t>10</a:t>
                      </a:r>
                      <a:endParaRPr lang="zh-CN" altLang="en-US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dirty="0" err="1">
                          <a:latin typeface="Roboto" panose="02000000000000000000"/>
                          <a:ea typeface="微软雅黑" panose="020B0503020204020204" pitchFamily="34" charset="-122"/>
                        </a:rPr>
                        <a:t>dBm</a:t>
                      </a:r>
                      <a:endParaRPr lang="en-US" altLang="zh-CN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330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zh-CN" altLang="en-US" sz="12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Roboto" panose="02000000000000000000"/>
                          <a:ea typeface="微软雅黑" panose="020B0503020204020204" pitchFamily="34" charset="-122"/>
                        </a:rPr>
                        <a:t>输入最大功率（不烧毁）</a:t>
                      </a:r>
                      <a:endParaRPr lang="en-US" sz="12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20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>
                          <a:latin typeface="Roboto" panose="02000000000000000000"/>
                          <a:ea typeface="微软雅黑" panose="020B0503020204020204" pitchFamily="34" charset="-122"/>
                        </a:rPr>
                        <a:t>12</a:t>
                      </a:r>
                      <a:endParaRPr lang="zh-CN" altLang="en-US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 err="1">
                          <a:latin typeface="Roboto" panose="02000000000000000000"/>
                          <a:ea typeface="微软雅黑" panose="020B0503020204020204" pitchFamily="34" charset="-122"/>
                        </a:rPr>
                        <a:t>dBm</a:t>
                      </a:r>
                      <a:endParaRPr lang="en-US" altLang="zh-CN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3695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zh-CN" altLang="en-US" sz="1200" u="none" strike="noStrike" dirty="0">
                          <a:effectLst/>
                          <a:latin typeface="Roboto" panose="02000000000000000000"/>
                          <a:ea typeface="微软雅黑" panose="020B0503020204020204" pitchFamily="34" charset="-122"/>
                        </a:rPr>
                        <a:t>杂散抑制</a:t>
                      </a:r>
                      <a:endParaRPr lang="en-US" sz="1200" u="none" strike="noStrike" dirty="0">
                        <a:effectLst/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>
                          <a:latin typeface="Roboto" panose="02000000000000000000"/>
                          <a:ea typeface="微软雅黑" panose="020B0503020204020204" pitchFamily="34" charset="-122"/>
                        </a:rPr>
                        <a:t>60</a:t>
                      </a: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 err="1">
                          <a:latin typeface="Roboto" panose="02000000000000000000"/>
                          <a:ea typeface="微软雅黑" panose="020B0503020204020204" pitchFamily="34" charset="-122"/>
                        </a:rPr>
                        <a:t>dBc</a:t>
                      </a:r>
                      <a:endParaRPr lang="en-US" altLang="zh-CN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330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zh-CN" altLang="en-US" sz="1200" u="none" strike="noStrike" dirty="0">
                          <a:effectLst/>
                          <a:latin typeface="Roboto" panose="02000000000000000000"/>
                          <a:ea typeface="微软雅黑" panose="020B0503020204020204" pitchFamily="34" charset="-122"/>
                        </a:rPr>
                        <a:t>供电</a:t>
                      </a:r>
                      <a:endParaRPr lang="en-US" sz="1200" u="none" strike="noStrike" dirty="0">
                        <a:effectLst/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dirty="0">
                          <a:latin typeface="Roboto" panose="02000000000000000000"/>
                          <a:ea typeface="微软雅黑" panose="020B0503020204020204" pitchFamily="34" charset="-122"/>
                          <a:sym typeface="+mn-ea"/>
                        </a:rPr>
                        <a:t>220V/ACDC(</a:t>
                      </a:r>
                      <a:r>
                        <a:rPr lang="zh-CN" altLang="en-US" sz="1200" dirty="0">
                          <a:latin typeface="Roboto" panose="02000000000000000000"/>
                          <a:ea typeface="微软雅黑" panose="020B0503020204020204" pitchFamily="34" charset="-122"/>
                          <a:sym typeface="+mn-ea"/>
                        </a:rPr>
                        <a:t>电源适配器供电</a:t>
                      </a:r>
                      <a:r>
                        <a:rPr lang="en-US" altLang="zh-CN" sz="1200" dirty="0">
                          <a:latin typeface="Roboto" panose="02000000000000000000"/>
                          <a:ea typeface="微软雅黑" panose="020B0503020204020204" pitchFamily="34" charset="-122"/>
                          <a:sym typeface="+mn-ea"/>
                        </a:rPr>
                        <a:t>)</a:t>
                      </a:r>
                      <a:endParaRPr lang="zh-CN" altLang="en-US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200" b="0" dirty="0">
                          <a:latin typeface="Roboto" panose="02000000000000000000"/>
                          <a:ea typeface="微软雅黑" panose="020B0503020204020204" pitchFamily="34" charset="-122"/>
                        </a:rPr>
                        <a:t>V</a:t>
                      </a: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330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  <a:buNone/>
                      </a:pPr>
                      <a:r>
                        <a:rPr lang="zh-CN" altLang="en-US" sz="1200" dirty="0">
                          <a:latin typeface="Roboto" panose="02000000000000000000"/>
                          <a:ea typeface="微软雅黑" panose="020B0503020204020204" pitchFamily="34" charset="-122"/>
                          <a:sym typeface="+mn-ea"/>
                        </a:rPr>
                        <a:t>电源适配器型号</a:t>
                      </a:r>
                      <a:endParaRPr lang="en-US" altLang="en-US" sz="1200" u="none" strike="noStrike" dirty="0">
                        <a:effectLst/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en-US" altLang="zh-CN" sz="1200" b="0" dirty="0">
                          <a:latin typeface="Roboto" panose="02000000000000000000"/>
                          <a:ea typeface="微软雅黑" panose="020B0503020204020204" pitchFamily="34" charset="-122"/>
                        </a:rPr>
                        <a:t>19V</a:t>
                      </a:r>
                      <a:r>
                        <a:rPr lang="zh-CN" altLang="en-US" sz="1200" dirty="0">
                          <a:latin typeface="Roboto" panose="02000000000000000000"/>
                          <a:ea typeface="微软雅黑" panose="020B0503020204020204" pitchFamily="34" charset="-122"/>
                          <a:sym typeface="+mn-ea"/>
                        </a:rPr>
                        <a:t>适配器</a:t>
                      </a:r>
                      <a:endParaRPr lang="zh-CN" altLang="en-US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endParaRPr lang="en-US" altLang="zh-CN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2745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200" u="none" strike="noStrike" dirty="0">
                          <a:effectLst/>
                          <a:latin typeface="Roboto" panose="02000000000000000000"/>
                          <a:ea typeface="微软雅黑" panose="020B0503020204020204" pitchFamily="34" charset="-122"/>
                        </a:rPr>
                        <a:t>输入输出连接器</a:t>
                      </a:r>
                      <a:endParaRPr lang="en-US" altLang="zh-CN" sz="1200" u="none" strike="noStrike" dirty="0">
                        <a:effectLst/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>
                          <a:latin typeface="Roboto" panose="02000000000000000000"/>
                          <a:ea typeface="微软雅黑" panose="020B0503020204020204" pitchFamily="34" charset="-122"/>
                          <a:sym typeface="+mn-ea"/>
                        </a:rPr>
                        <a:t>WR-19</a:t>
                      </a:r>
                      <a:r>
                        <a:rPr lang="zh-CN" altLang="en-US" sz="1200" dirty="0">
                          <a:latin typeface="Roboto" panose="02000000000000000000"/>
                          <a:ea typeface="微软雅黑" panose="020B0503020204020204" pitchFamily="34" charset="-122"/>
                          <a:sym typeface="+mn-ea"/>
                        </a:rPr>
                        <a:t>波导口带</a:t>
                      </a:r>
                      <a:r>
                        <a:rPr lang="en-US" altLang="zh-CN" sz="1200" dirty="0">
                          <a:latin typeface="Roboto" panose="02000000000000000000"/>
                          <a:ea typeface="微软雅黑" panose="020B0503020204020204" pitchFamily="34" charset="-122"/>
                          <a:sym typeface="+mn-ea"/>
                        </a:rPr>
                        <a:t>UG-383/U</a:t>
                      </a:r>
                      <a:r>
                        <a:rPr lang="zh-CN" altLang="en-US" sz="1200" dirty="0">
                          <a:latin typeface="Roboto" panose="02000000000000000000"/>
                          <a:ea typeface="微软雅黑" panose="020B0503020204020204" pitchFamily="34" charset="-122"/>
                          <a:sym typeface="+mn-ea"/>
                        </a:rPr>
                        <a:t>法兰</a:t>
                      </a:r>
                      <a:endParaRPr lang="zh-CN" altLang="en-US" sz="1200" b="0" dirty="0">
                        <a:latin typeface="Roboto" panose="02000000000000000000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3695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zh-CN" alt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Roboto" panose="02000000000000000000"/>
                          <a:ea typeface="微软雅黑" panose="020B0503020204020204" pitchFamily="34" charset="-122"/>
                        </a:rPr>
                        <a:t>外观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zh-CN" altLang="en-US" sz="1200" b="0" dirty="0">
                          <a:latin typeface="Roboto" panose="02000000000000000000"/>
                          <a:ea typeface="微软雅黑" panose="020B0503020204020204" pitchFamily="34" charset="-122"/>
                        </a:rPr>
                        <a:t>灰色</a:t>
                      </a:r>
                      <a:r>
                        <a:rPr lang="en-US" altLang="zh-CN" sz="1200" b="0" dirty="0">
                          <a:latin typeface="Roboto" panose="02000000000000000000"/>
                          <a:ea typeface="微软雅黑" panose="020B0503020204020204" pitchFamily="34" charset="-122"/>
                        </a:rPr>
                        <a:t>RAL7035</a:t>
                      </a:r>
                      <a:endParaRPr lang="zh-CN" altLang="en-US" sz="1200" b="0" dirty="0"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54330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zh-CN" altLang="en-US" sz="1200" u="none" strike="noStrike" dirty="0">
                          <a:effectLst/>
                          <a:latin typeface="Roboto" panose="02000000000000000000"/>
                          <a:ea typeface="微软雅黑" panose="020B0503020204020204" pitchFamily="34" charset="-122"/>
                        </a:rPr>
                        <a:t>密封方式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zh-CN" altLang="en-US" sz="1200" u="none" strike="noStrike" dirty="0">
                          <a:effectLst/>
                          <a:latin typeface="Roboto" panose="02000000000000000000"/>
                          <a:ea typeface="微软雅黑" panose="020B0503020204020204" pitchFamily="34" charset="-122"/>
                        </a:rPr>
                        <a:t>标准密封</a:t>
                      </a:r>
                      <a:endParaRPr lang="en-US" altLang="zh-CN" sz="1200" b="0" i="0" u="none" strike="noStrike" dirty="0">
                        <a:solidFill>
                          <a:schemeClr val="tx1"/>
                        </a:solidFill>
                        <a:effectLst/>
                        <a:latin typeface="Roboto" panose="02000000000000000000"/>
                        <a:ea typeface="微软雅黑" panose="020B0503020204020204" pitchFamily="34" charset="-122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319233" y="8402333"/>
          <a:ext cx="4600227" cy="5795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103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9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8381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Roboto" panose="02000000000000000000"/>
                          <a:ea typeface="微软雅黑" panose="020B0503020204020204" pitchFamily="34" charset="-122"/>
                        </a:rPr>
                        <a:t>※ </a:t>
                      </a:r>
                      <a:r>
                        <a:rPr lang="zh-CN" alt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Roboto" panose="02000000000000000000"/>
                          <a:ea typeface="微软雅黑" panose="020B0503020204020204" pitchFamily="34" charset="-122"/>
                          <a:cs typeface="+mn-cs"/>
                        </a:rPr>
                        <a:t>工作温度</a:t>
                      </a:r>
                      <a:endParaRPr lang="en-US" altLang="en-US" sz="1200" b="1" dirty="0">
                        <a:solidFill>
                          <a:schemeClr val="tx1"/>
                        </a:solidFill>
                        <a:latin typeface="Roboto" panose="02000000000000000000"/>
                        <a:ea typeface="微软雅黑" panose="020B0503020204020204" pitchFamily="34" charset="-122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>
                          <a:latin typeface="Roboto" panose="02000000000000000000"/>
                          <a:ea typeface="微软雅黑" panose="020B0503020204020204" pitchFamily="34" charset="-122"/>
                        </a:rPr>
                        <a:t>-4</a:t>
                      </a:r>
                      <a:r>
                        <a:rPr lang="en-US" altLang="zh-CN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Roboto" panose="02000000000000000000"/>
                          <a:ea typeface="微软雅黑" panose="020B0503020204020204" pitchFamily="34" charset="-122"/>
                          <a:cs typeface="+mn-cs"/>
                        </a:rPr>
                        <a:t>5</a:t>
                      </a:r>
                      <a:r>
                        <a:rPr lang="en-US" altLang="zh-CN" sz="1200" dirty="0">
                          <a:latin typeface="Roboto" panose="02000000000000000000"/>
                          <a:ea typeface="微软雅黑" panose="020B0503020204020204" pitchFamily="34" charset="-122"/>
                        </a:rPr>
                        <a:t>℃</a:t>
                      </a:r>
                      <a:r>
                        <a:rPr lang="en-US" altLang="zh-CN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Roboto" panose="02000000000000000000"/>
                          <a:ea typeface="微软雅黑" panose="020B0503020204020204" pitchFamily="34" charset="-122"/>
                          <a:cs typeface="+mn-cs"/>
                        </a:rPr>
                        <a:t>~+85</a:t>
                      </a:r>
                      <a:r>
                        <a:rPr lang="en-US" altLang="zh-CN" sz="1200" dirty="0">
                          <a:latin typeface="Roboto" panose="02000000000000000000"/>
                          <a:ea typeface="微软雅黑" panose="020B0503020204020204" pitchFamily="34" charset="-122"/>
                        </a:rPr>
                        <a:t>℃</a:t>
                      </a:r>
                      <a:endParaRPr lang="en-US" altLang="zh-CN" sz="12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Roboto" panose="02000000000000000000"/>
                        <a:ea typeface="微软雅黑" panose="020B0503020204020204" pitchFamily="34" charset="-122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08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 dirty="0">
                          <a:latin typeface="Roboto" panose="02000000000000000000"/>
                          <a:ea typeface="微软雅黑" panose="020B0503020204020204" pitchFamily="34" charset="-122"/>
                        </a:rPr>
                        <a:t>※ </a:t>
                      </a:r>
                      <a:r>
                        <a:rPr lang="zh-CN" alt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Roboto" panose="02000000000000000000"/>
                          <a:ea typeface="微软雅黑" panose="020B0503020204020204" pitchFamily="34" charset="-122"/>
                          <a:cs typeface="+mn-cs"/>
                        </a:rPr>
                        <a:t>存储温度</a:t>
                      </a:r>
                      <a:endParaRPr lang="en-US" altLang="en-US" sz="1200" u="none" strike="noStrike" kern="1200" dirty="0">
                        <a:solidFill>
                          <a:schemeClr val="tx1"/>
                        </a:solidFill>
                        <a:effectLst/>
                        <a:latin typeface="Roboto" panose="02000000000000000000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dirty="0">
                          <a:latin typeface="Roboto" panose="02000000000000000000"/>
                          <a:ea typeface="微软雅黑" panose="020B0503020204020204" pitchFamily="34" charset="-122"/>
                        </a:rPr>
                        <a:t>-55℃~+12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Roboto" panose="02000000000000000000"/>
                          <a:ea typeface="微软雅黑" panose="020B0503020204020204" pitchFamily="34" charset="-122"/>
                          <a:cs typeface="+mn-cs"/>
                        </a:rPr>
                        <a:t>5</a:t>
                      </a:r>
                      <a:r>
                        <a:rPr lang="en-US" sz="1200" dirty="0">
                          <a:latin typeface="Roboto" panose="02000000000000000000"/>
                          <a:ea typeface="微软雅黑" panose="020B0503020204020204" pitchFamily="34" charset="-122"/>
                        </a:rPr>
                        <a:t>℃</a:t>
                      </a:r>
                      <a:endParaRPr lang="en-US" sz="1200" b="0" dirty="0">
                        <a:solidFill>
                          <a:srgbClr val="000000"/>
                        </a:solidFill>
                        <a:latin typeface="Roboto" panose="02000000000000000000"/>
                        <a:ea typeface="微软雅黑" panose="020B0503020204020204" pitchFamily="34" charset="-122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188640" y="1424608"/>
            <a:ext cx="2297424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charset="0"/>
              <a:buChar char="n"/>
            </a:pPr>
            <a:r>
              <a:rPr lang="zh-CN" altLang="en-US" sz="1600" b="1" dirty="0">
                <a:latin typeface="Roboto" panose="02000000000000000000"/>
                <a:ea typeface="微软雅黑" panose="020B0503020204020204" pitchFamily="34" charset="-122"/>
              </a:rPr>
              <a:t>外形尺寸</a:t>
            </a:r>
            <a:endParaRPr lang="en-US" altLang="zh-CN" sz="1600" b="1" dirty="0">
              <a:latin typeface="Roboto" panose="02000000000000000000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latin typeface="Roboto" panose="02000000000000000000"/>
                <a:ea typeface="微软雅黑" panose="020B0503020204020204" pitchFamily="34" charset="-122"/>
                <a:cs typeface="Arial Unicode MS" panose="020B0604020202020204" pitchFamily="34" charset="-122"/>
              </a:rPr>
              <a:t>        未标注尺寸公差</a:t>
            </a:r>
            <a:r>
              <a:rPr lang="en-US" altLang="zh-CN" sz="1200" dirty="0">
                <a:latin typeface="Roboto" panose="02000000000000000000"/>
                <a:ea typeface="微软雅黑" panose="020B0503020204020204" pitchFamily="34" charset="-122"/>
                <a:cs typeface="Arial Unicode MS" panose="020B0604020202020204" pitchFamily="34" charset="-122"/>
              </a:rPr>
              <a:t> ±0.25mm</a:t>
            </a:r>
            <a:r>
              <a:rPr lang="en-CA" altLang="zh-CN" sz="1200" dirty="0">
                <a:latin typeface="Roboto" panose="02000000000000000000"/>
                <a:ea typeface="微软雅黑" panose="020B0503020204020204" pitchFamily="34" charset="-122"/>
                <a:cs typeface="Arial Unicode MS" panose="020B0604020202020204" pitchFamily="34" charset="-122"/>
              </a:rPr>
              <a:t> </a:t>
            </a:r>
            <a:endParaRPr lang="zh-CN" altLang="zh-CN" sz="1200" dirty="0">
              <a:latin typeface="Roboto" panose="02000000000000000000"/>
              <a:ea typeface="微软雅黑" panose="020B0503020204020204" pitchFamily="34" charset="-122"/>
              <a:cs typeface="Arial Unicode MS" panose="020B0604020202020204" pitchFamily="34" charset="-122"/>
            </a:endParaRPr>
          </a:p>
          <a:p>
            <a:endParaRPr lang="en-US" altLang="zh-CN" b="1" i="1" dirty="0">
              <a:latin typeface="Roboto" panose="02000000000000000000"/>
              <a:ea typeface="微软雅黑" panose="020B0503020204020204" pitchFamily="34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2</a:t>
            </a:r>
            <a:endParaRPr lang="zh-CN" altLang="en-US" sz="1100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3080791"/>
            <a:ext cx="7309878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903818"/>
              </p:ext>
            </p:extLst>
          </p:nvPr>
        </p:nvGraphicFramePr>
        <p:xfrm>
          <a:off x="198438" y="3074988"/>
          <a:ext cx="6376987" cy="2792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utoCAD Drawing" r:id="rId2" imgW="18288000" imgH="7981920" progId="AutoCAD.Drawing.24">
                  <p:embed/>
                </p:oleObj>
              </mc:Choice>
              <mc:Fallback>
                <p:oleObj name="AutoCAD Drawing" r:id="rId2" imgW="18288000" imgH="7981920" progId="AutoCAD.Drawing.2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438" y="3074988"/>
                        <a:ext cx="6376987" cy="279241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5868271"/>
              </p:ext>
            </p:extLst>
          </p:nvPr>
        </p:nvGraphicFramePr>
        <p:xfrm>
          <a:off x="476885" y="8049260"/>
          <a:ext cx="5654040" cy="914400"/>
        </p:xfrm>
        <a:graphic>
          <a:graphicData uri="http://schemas.openxmlformats.org/drawingml/2006/table">
            <a:tbl>
              <a:tblPr/>
              <a:tblGrid>
                <a:gridCol w="14135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35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35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35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04800">
                <a:tc gridSpan="4">
                  <a:txBody>
                    <a:bodyPr/>
                    <a:lstStyle>
                      <a:lvl1pPr defTabSz="1254125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1pPr>
                      <a:lvl2pPr marL="742950" indent="-285750" defTabSz="1254125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2pPr>
                      <a:lvl3pPr marL="1143000" indent="-228600" defTabSz="1254125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3pPr>
                      <a:lvl4pPr marL="1600200" indent="-228600" defTabSz="1254125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4pPr>
                      <a:lvl5pPr marL="2057400" indent="-228600" defTabSz="1254125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5pPr>
                      <a:lvl6pPr marL="2514600" indent="-228600" defTabSz="12541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6pPr>
                      <a:lvl7pPr marL="2971800" indent="-228600" defTabSz="12541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7pPr>
                      <a:lvl8pPr marL="3429000" indent="-228600" defTabSz="12541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8pPr>
                      <a:lvl9pPr marL="3886200" indent="-228600" defTabSz="12541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1254125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CN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宋体" panose="02010600030101010101" pitchFamily="2" charset="-122"/>
                        </a:rPr>
                        <a:t>电源接口定义</a:t>
                      </a:r>
                    </a:p>
                  </a:txBody>
                  <a:tcPr marL="12997" marR="12997" marT="13171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13002" marR="13002" marT="1313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13002" marR="13002" marT="1313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13002" marR="13002" marT="13131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800">
                <a:tc>
                  <a:txBody>
                    <a:bodyPr/>
                    <a:lstStyle>
                      <a:lvl1pPr defTabSz="1254125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1pPr>
                      <a:lvl2pPr marL="742950" indent="-285750" defTabSz="1254125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2pPr>
                      <a:lvl3pPr marL="1143000" indent="-228600" defTabSz="1254125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3pPr>
                      <a:lvl4pPr marL="1600200" indent="-228600" defTabSz="1254125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4pPr>
                      <a:lvl5pPr marL="2057400" indent="-228600" defTabSz="1254125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5pPr>
                      <a:lvl6pPr marL="2514600" indent="-228600" defTabSz="12541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6pPr>
                      <a:lvl7pPr marL="2971800" indent="-228600" defTabSz="12541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7pPr>
                      <a:lvl8pPr marL="3429000" indent="-228600" defTabSz="12541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8pPr>
                      <a:lvl9pPr marL="3886200" indent="-228600" defTabSz="12541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1254125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宋体" panose="02010600030101010101" pitchFamily="2" charset="-122"/>
                        </a:rPr>
                        <a:t>PIN1</a:t>
                      </a:r>
                    </a:p>
                  </a:txBody>
                  <a:tcPr marL="12997" marR="12997" marT="13171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1254125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1pPr>
                      <a:lvl2pPr marL="742950" indent="-285750" defTabSz="1254125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2pPr>
                      <a:lvl3pPr marL="1143000" indent="-228600" defTabSz="1254125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3pPr>
                      <a:lvl4pPr marL="1600200" indent="-228600" defTabSz="1254125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4pPr>
                      <a:lvl5pPr marL="2057400" indent="-228600" defTabSz="1254125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5pPr>
                      <a:lvl6pPr marL="2514600" indent="-228600" defTabSz="12541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6pPr>
                      <a:lvl7pPr marL="2971800" indent="-228600" defTabSz="12541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7pPr>
                      <a:lvl8pPr marL="3429000" indent="-228600" defTabSz="12541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8pPr>
                      <a:lvl9pPr marL="3886200" indent="-228600" defTabSz="12541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1254125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宋体" panose="02010600030101010101" pitchFamily="2" charset="-122"/>
                        </a:rPr>
                        <a:t>PIN2</a:t>
                      </a:r>
                    </a:p>
                  </a:txBody>
                  <a:tcPr marL="12997" marR="12997" marT="13171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54125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宋体" panose="02010600030101010101" pitchFamily="2" charset="-122"/>
                        </a:rPr>
                        <a:t>PIN3</a:t>
                      </a:r>
                    </a:p>
                  </a:txBody>
                  <a:tcPr marL="12997" marR="12997" marT="13171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54125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宋体" panose="02010600030101010101" pitchFamily="2" charset="-122"/>
                        </a:rPr>
                        <a:t>PIN4</a:t>
                      </a:r>
                    </a:p>
                  </a:txBody>
                  <a:tcPr marL="12997" marR="12997" marT="13171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800">
                <a:tc>
                  <a:txBody>
                    <a:bodyPr/>
                    <a:lstStyle>
                      <a:lvl1pPr defTabSz="1254125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1pPr>
                      <a:lvl2pPr marL="742950" indent="-285750" defTabSz="1254125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2pPr>
                      <a:lvl3pPr marL="1143000" indent="-228600" defTabSz="1254125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3pPr>
                      <a:lvl4pPr marL="1600200" indent="-228600" defTabSz="1254125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4pPr>
                      <a:lvl5pPr marL="2057400" indent="-228600" defTabSz="1254125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5pPr>
                      <a:lvl6pPr marL="2514600" indent="-228600" defTabSz="12541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6pPr>
                      <a:lvl7pPr marL="2971800" indent="-228600" defTabSz="12541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7pPr>
                      <a:lvl8pPr marL="3429000" indent="-228600" defTabSz="12541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8pPr>
                      <a:lvl9pPr marL="3886200" indent="-228600" defTabSz="12541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1254125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宋体" panose="02010600030101010101" pitchFamily="2" charset="-122"/>
                        </a:rPr>
                        <a:t>GND</a:t>
                      </a:r>
                    </a:p>
                  </a:txBody>
                  <a:tcPr marL="12997" marR="12997" marT="13171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1254125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1pPr>
                      <a:lvl2pPr marL="742950" indent="-285750" defTabSz="1254125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2pPr>
                      <a:lvl3pPr marL="1143000" indent="-228600" defTabSz="1254125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3pPr>
                      <a:lvl4pPr marL="1600200" indent="-228600" defTabSz="1254125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4pPr>
                      <a:lvl5pPr marL="2057400" indent="-228600" defTabSz="1254125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5pPr>
                      <a:lvl6pPr marL="2514600" indent="-228600" defTabSz="12541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6pPr>
                      <a:lvl7pPr marL="2971800" indent="-228600" defTabSz="12541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7pPr>
                      <a:lvl8pPr marL="3429000" indent="-228600" defTabSz="12541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8pPr>
                      <a:lvl9pPr marL="3886200" indent="-228600" defTabSz="12541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1254125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宋体" panose="02010600030101010101" pitchFamily="2" charset="-122"/>
                        </a:rPr>
                        <a:t>+19V</a:t>
                      </a:r>
                    </a:p>
                  </a:txBody>
                  <a:tcPr marL="12997" marR="12997" marT="13171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54125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宋体" panose="02010600030101010101" pitchFamily="2" charset="-122"/>
                        </a:rPr>
                        <a:t>NC</a:t>
                      </a:r>
                    </a:p>
                  </a:txBody>
                  <a:tcPr marL="12997" marR="12997" marT="13171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54125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宋体" panose="02010600030101010101" pitchFamily="2" charset="-122"/>
                        </a:rPr>
                        <a:t>NC</a:t>
                      </a:r>
                    </a:p>
                  </a:txBody>
                  <a:tcPr marL="12997" marR="12997" marT="13171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TFlNTY4MmEyYTc5MzQzOTA3MmI0YTU3MGE1MDc4MjE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475*396"/>
  <p:tag name="TABLE_ENDDRAG_RECT" val="31*229*475*396"/>
</p:tagLst>
</file>

<file path=ppt/theme/theme1.xml><?xml version="1.0" encoding="utf-8"?>
<a:theme xmlns:a="http://schemas.openxmlformats.org/drawingml/2006/main" name="中文背景模板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中文背景模板</Template>
  <TotalTime>2</TotalTime>
  <Words>149</Words>
  <Application>Microsoft Office PowerPoint</Application>
  <PresentationFormat>A4 纸张(210x297 毫米)</PresentationFormat>
  <Paragraphs>68</Paragraphs>
  <Slides>2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9" baseType="lpstr">
      <vt:lpstr>Microsoft JhengHei UI</vt:lpstr>
      <vt:lpstr>Arial</vt:lpstr>
      <vt:lpstr>Calibri</vt:lpstr>
      <vt:lpstr>Roboto</vt:lpstr>
      <vt:lpstr>Wingdings</vt:lpstr>
      <vt:lpstr>中文背景模板</vt:lpstr>
      <vt:lpstr>AutoCAD Drawing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chen</cp:lastModifiedBy>
  <cp:revision>192</cp:revision>
  <dcterms:created xsi:type="dcterms:W3CDTF">2018-01-02T02:36:00Z</dcterms:created>
  <dcterms:modified xsi:type="dcterms:W3CDTF">2026-07-27T01:47:54Z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3AFA7AA91FCD4ACCB715ECFE26339297_12</vt:lpwstr>
  </property>
  <property fmtid="{D5CDD505-2E9C-101B-9397-08002B2CF9AE}" pid="3" name="KSOProductBuildVer">
    <vt:lpwstr>2052-12.1.0.26895</vt:lpwstr>
  </property>
</Properties>
</file>