
<file path=[Content_Types].xml><?xml version="1.0" encoding="utf-8"?>
<Types xmlns="http://schemas.openxmlformats.org/package/2006/content-types">
  <Default Extension="jpeg" ContentType="image/jpeg"/>
  <Default Extension="JPG" ContentType="image/.jpg"/>
  <Default Extension="vml" ContentType="application/vnd.openxmlformats-officedocument.vmlDrawing"/>
  <Default Extension="bin" ContentType="application/vnd.openxmlformats-officedocument.oleObject"/>
  <Default Extension="png" ContentType="image/png"/>
  <Default Extension="wmf" ContentType="image/x-wmf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5"/>
  </p:notesMasterIdLst>
  <p:sldIdLst>
    <p:sldId id="256" r:id="rId3"/>
    <p:sldId id="258" r:id="rId4"/>
  </p:sldIdLst>
  <p:sldSz cx="6858000" cy="9906000" type="A4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无样式，无网格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5940675A-B579-460E-94D1-54222C63F5DA}" styleName="无样式，网格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4897" autoAdjust="0"/>
    <p:restoredTop sz="84133" autoAdjust="0"/>
  </p:normalViewPr>
  <p:slideViewPr>
    <p:cSldViewPr showGuides="1">
      <p:cViewPr varScale="1">
        <p:scale>
          <a:sx n="76" d="100"/>
          <a:sy n="76" d="100"/>
        </p:scale>
        <p:origin x="-3324" y="-102"/>
      </p:cViewPr>
      <p:guideLst>
        <p:guide orient="horz"/>
        <p:guide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>
      <p:cViewPr varScale="1">
        <p:scale>
          <a:sx n="79" d="100"/>
          <a:sy n="79" d="100"/>
        </p:scale>
        <p:origin x="-978" y="-78"/>
      </p:cViewPr>
      <p:guideLst>
        <p:guide orient="horz" pos="2880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7" Type="http://schemas.openxmlformats.org/officeDocument/2006/relationships/viewProps" Target="viewProps.xml"/><Relationship Id="rId6" Type="http://schemas.openxmlformats.org/officeDocument/2006/relationships/presProps" Target="presProps.xml"/><Relationship Id="rId5" Type="http://schemas.openxmlformats.org/officeDocument/2006/relationships/notesMaster" Target="notesMasters/notesMaster1.xml"/><Relationship Id="rId4" Type="http://schemas.openxmlformats.org/officeDocument/2006/relationships/slide" Target="slides/slide2.xml"/><Relationship Id="rId3" Type="http://schemas.openxmlformats.org/officeDocument/2006/relationships/slide" Target="slides/slide1.xml"/><Relationship Id="rId2" Type="http://schemas.openxmlformats.org/officeDocument/2006/relationships/theme" Target="theme/theme1.xml"/><Relationship Id="rId1" Type="http://schemas.openxmlformats.org/officeDocument/2006/relationships/slideMaster" Target="slideMasters/slideMaster1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4.w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91642BB-1847-473F-A388-2A46C64BC9E3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2241550" y="685800"/>
            <a:ext cx="23749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34114B6-D4D4-448A-9FDA-B2F2BFDE2F42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514350" y="3077282"/>
            <a:ext cx="5829300" cy="2123369"/>
          </a:xfrm>
          <a:prstGeom prst="rect">
            <a:avLst/>
          </a:prstGeo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028700" y="5613400"/>
            <a:ext cx="4800600" cy="2531533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342900" y="9181395"/>
            <a:ext cx="1600200" cy="527403"/>
          </a:xfrm>
          <a:prstGeom prst="rect">
            <a:avLst/>
          </a:prstGeom>
        </p:spPr>
        <p:txBody>
          <a:bodyPr/>
          <a:lstStyle/>
          <a:p>
            <a:fld id="{9A61CFD9-9D77-421D-874A-C04F2E4EB42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2343150" y="9181395"/>
            <a:ext cx="2171700" cy="527403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4914900" y="9181395"/>
            <a:ext cx="1600200" cy="527403"/>
          </a:xfrm>
          <a:prstGeom prst="rect">
            <a:avLst/>
          </a:prstGeom>
        </p:spPr>
        <p:txBody>
          <a:bodyPr/>
          <a:lstStyle/>
          <a:p>
            <a:fld id="{87B9465A-A076-42EC-9CBB-9D221483B99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342900" y="396699"/>
            <a:ext cx="6172200" cy="1651000"/>
          </a:xfrm>
          <a:prstGeom prst="rect">
            <a:avLst/>
          </a:prstGeo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342900" y="2311401"/>
            <a:ext cx="6172200" cy="6537502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342900" y="9181395"/>
            <a:ext cx="1600200" cy="527403"/>
          </a:xfrm>
          <a:prstGeom prst="rect">
            <a:avLst/>
          </a:prstGeom>
        </p:spPr>
        <p:txBody>
          <a:bodyPr/>
          <a:lstStyle/>
          <a:p>
            <a:fld id="{9A61CFD9-9D77-421D-874A-C04F2E4EB42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2343150" y="9181395"/>
            <a:ext cx="2171700" cy="527403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4914900" y="9181395"/>
            <a:ext cx="1600200" cy="527403"/>
          </a:xfrm>
          <a:prstGeom prst="rect">
            <a:avLst/>
          </a:prstGeom>
        </p:spPr>
        <p:txBody>
          <a:bodyPr/>
          <a:lstStyle/>
          <a:p>
            <a:fld id="{87B9465A-A076-42EC-9CBB-9D221483B99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541735" y="6365523"/>
            <a:ext cx="5829300" cy="1967442"/>
          </a:xfrm>
          <a:prstGeom prst="rect">
            <a:avLst/>
          </a:prstGeo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541735" y="4198586"/>
            <a:ext cx="5829300" cy="216693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342900" y="9181395"/>
            <a:ext cx="1600200" cy="527403"/>
          </a:xfrm>
          <a:prstGeom prst="rect">
            <a:avLst/>
          </a:prstGeom>
        </p:spPr>
        <p:txBody>
          <a:bodyPr/>
          <a:lstStyle/>
          <a:p>
            <a:fld id="{9A61CFD9-9D77-421D-874A-C04F2E4EB42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2343150" y="9181395"/>
            <a:ext cx="2171700" cy="527403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4914900" y="9181395"/>
            <a:ext cx="1600200" cy="527403"/>
          </a:xfrm>
          <a:prstGeom prst="rect">
            <a:avLst/>
          </a:prstGeom>
        </p:spPr>
        <p:txBody>
          <a:bodyPr/>
          <a:lstStyle/>
          <a:p>
            <a:fld id="{87B9465A-A076-42EC-9CBB-9D221483B99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342900" y="396699"/>
            <a:ext cx="6172200" cy="1651000"/>
          </a:xfrm>
          <a:prstGeom prst="rect">
            <a:avLst/>
          </a:prstGeo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257175" y="3338690"/>
            <a:ext cx="2257425" cy="944280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2628900" y="3338690"/>
            <a:ext cx="2257425" cy="944280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>
          <a:xfrm>
            <a:off x="342900" y="9181395"/>
            <a:ext cx="1600200" cy="527403"/>
          </a:xfrm>
          <a:prstGeom prst="rect">
            <a:avLst/>
          </a:prstGeom>
        </p:spPr>
        <p:txBody>
          <a:bodyPr/>
          <a:lstStyle/>
          <a:p>
            <a:fld id="{9A61CFD9-9D77-421D-874A-C04F2E4EB425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>
          <a:xfrm>
            <a:off x="2343150" y="9181395"/>
            <a:ext cx="2171700" cy="527403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>
          <a:xfrm>
            <a:off x="4914900" y="9181395"/>
            <a:ext cx="1600200" cy="527403"/>
          </a:xfrm>
          <a:prstGeom prst="rect">
            <a:avLst/>
          </a:prstGeom>
        </p:spPr>
        <p:txBody>
          <a:bodyPr/>
          <a:lstStyle/>
          <a:p>
            <a:fld id="{87B9465A-A076-42EC-9CBB-9D221483B99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342900" y="396699"/>
            <a:ext cx="6172200" cy="16510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342900" y="2217385"/>
            <a:ext cx="3030141" cy="924101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342900" y="3141486"/>
            <a:ext cx="3030141" cy="5707416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3483769" y="2217385"/>
            <a:ext cx="3031331" cy="924101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3483769" y="3141486"/>
            <a:ext cx="3031331" cy="5707416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>
          <a:xfrm>
            <a:off x="342900" y="9181395"/>
            <a:ext cx="1600200" cy="527403"/>
          </a:xfrm>
          <a:prstGeom prst="rect">
            <a:avLst/>
          </a:prstGeom>
        </p:spPr>
        <p:txBody>
          <a:bodyPr/>
          <a:lstStyle/>
          <a:p>
            <a:fld id="{9A61CFD9-9D77-421D-874A-C04F2E4EB425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>
          <a:xfrm>
            <a:off x="2343150" y="9181395"/>
            <a:ext cx="2171700" cy="527403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>
          <a:xfrm>
            <a:off x="4914900" y="9181395"/>
            <a:ext cx="1600200" cy="527403"/>
          </a:xfrm>
          <a:prstGeom prst="rect">
            <a:avLst/>
          </a:prstGeom>
        </p:spPr>
        <p:txBody>
          <a:bodyPr/>
          <a:lstStyle/>
          <a:p>
            <a:fld id="{87B9465A-A076-42EC-9CBB-9D221483B99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342900" y="396699"/>
            <a:ext cx="6172200" cy="1651000"/>
          </a:xfrm>
          <a:prstGeom prst="rect">
            <a:avLst/>
          </a:prstGeo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>
          <a:xfrm>
            <a:off x="342900" y="9181395"/>
            <a:ext cx="1600200" cy="527403"/>
          </a:xfrm>
          <a:prstGeom prst="rect">
            <a:avLst/>
          </a:prstGeom>
        </p:spPr>
        <p:txBody>
          <a:bodyPr/>
          <a:lstStyle/>
          <a:p>
            <a:fld id="{9A61CFD9-9D77-421D-874A-C04F2E4EB425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>
          <a:xfrm>
            <a:off x="2343150" y="9181395"/>
            <a:ext cx="2171700" cy="527403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>
          <a:xfrm>
            <a:off x="4914900" y="9181395"/>
            <a:ext cx="1600200" cy="527403"/>
          </a:xfrm>
          <a:prstGeom prst="rect">
            <a:avLst/>
          </a:prstGeom>
        </p:spPr>
        <p:txBody>
          <a:bodyPr/>
          <a:lstStyle/>
          <a:p>
            <a:fld id="{87B9465A-A076-42EC-9CBB-9D221483B99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>
          <a:xfrm>
            <a:off x="342900" y="9181395"/>
            <a:ext cx="1600200" cy="527403"/>
          </a:xfrm>
          <a:prstGeom prst="rect">
            <a:avLst/>
          </a:prstGeom>
        </p:spPr>
        <p:txBody>
          <a:bodyPr/>
          <a:lstStyle/>
          <a:p>
            <a:fld id="{9A61CFD9-9D77-421D-874A-C04F2E4EB425}" type="datetimeFigureOut">
              <a:rPr lang="zh-CN" altLang="en-US" smtClean="0"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>
          <a:xfrm>
            <a:off x="2343150" y="9181395"/>
            <a:ext cx="2171700" cy="527403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>
          <a:xfrm>
            <a:off x="4914900" y="9181395"/>
            <a:ext cx="1600200" cy="527403"/>
          </a:xfrm>
          <a:prstGeom prst="rect">
            <a:avLst/>
          </a:prstGeom>
        </p:spPr>
        <p:txBody>
          <a:bodyPr/>
          <a:lstStyle/>
          <a:p>
            <a:fld id="{87B9465A-A076-42EC-9CBB-9D221483B99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342900" y="394405"/>
            <a:ext cx="2256235" cy="1678517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2681287" y="394406"/>
            <a:ext cx="3833813" cy="8454497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342900" y="2072923"/>
            <a:ext cx="2256235" cy="677598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>
          <a:xfrm>
            <a:off x="342900" y="9181395"/>
            <a:ext cx="1600200" cy="527403"/>
          </a:xfrm>
          <a:prstGeom prst="rect">
            <a:avLst/>
          </a:prstGeom>
        </p:spPr>
        <p:txBody>
          <a:bodyPr/>
          <a:lstStyle/>
          <a:p>
            <a:fld id="{9A61CFD9-9D77-421D-874A-C04F2E4EB425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>
          <a:xfrm>
            <a:off x="2343150" y="9181395"/>
            <a:ext cx="2171700" cy="527403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>
          <a:xfrm>
            <a:off x="4914900" y="9181395"/>
            <a:ext cx="1600200" cy="527403"/>
          </a:xfrm>
          <a:prstGeom prst="rect">
            <a:avLst/>
          </a:prstGeom>
        </p:spPr>
        <p:txBody>
          <a:bodyPr/>
          <a:lstStyle/>
          <a:p>
            <a:fld id="{87B9465A-A076-42EC-9CBB-9D221483B99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344216" y="6934200"/>
            <a:ext cx="4114800" cy="818622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1344216" y="885119"/>
            <a:ext cx="4114800" cy="59436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zh-CN" altLang="en-US" smtClean="0"/>
              <a:t>单击图标添加图片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1344216" y="7752822"/>
            <a:ext cx="4114800" cy="116257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>
          <a:xfrm>
            <a:off x="342900" y="9181395"/>
            <a:ext cx="1600200" cy="527403"/>
          </a:xfrm>
          <a:prstGeom prst="rect">
            <a:avLst/>
          </a:prstGeom>
        </p:spPr>
        <p:txBody>
          <a:bodyPr/>
          <a:lstStyle/>
          <a:p>
            <a:fld id="{9A61CFD9-9D77-421D-874A-C04F2E4EB425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>
          <a:xfrm>
            <a:off x="2343150" y="9181395"/>
            <a:ext cx="2171700" cy="527403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>
          <a:xfrm>
            <a:off x="4914900" y="9181395"/>
            <a:ext cx="1600200" cy="527403"/>
          </a:xfrm>
          <a:prstGeom prst="rect">
            <a:avLst/>
          </a:prstGeom>
        </p:spPr>
        <p:txBody>
          <a:bodyPr/>
          <a:lstStyle/>
          <a:p>
            <a:fld id="{87B9465A-A076-42EC-9CBB-9D221483B99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342900" y="396699"/>
            <a:ext cx="6172200" cy="1651000"/>
          </a:xfrm>
          <a:prstGeom prst="rect">
            <a:avLst/>
          </a:prstGeo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342900" y="2311401"/>
            <a:ext cx="6172200" cy="6537502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342900" y="9181395"/>
            <a:ext cx="1600200" cy="527403"/>
          </a:xfrm>
          <a:prstGeom prst="rect">
            <a:avLst/>
          </a:prstGeom>
        </p:spPr>
        <p:txBody>
          <a:bodyPr/>
          <a:lstStyle/>
          <a:p>
            <a:fld id="{9A61CFD9-9D77-421D-874A-C04F2E4EB42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2343150" y="9181395"/>
            <a:ext cx="2171700" cy="527403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4914900" y="9181395"/>
            <a:ext cx="1600200" cy="527403"/>
          </a:xfrm>
          <a:prstGeom prst="rect">
            <a:avLst/>
          </a:prstGeom>
        </p:spPr>
        <p:txBody>
          <a:bodyPr/>
          <a:lstStyle/>
          <a:p>
            <a:fld id="{87B9465A-A076-42EC-9CBB-9D221483B99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3729037" y="573264"/>
            <a:ext cx="1157288" cy="12208228"/>
          </a:xfrm>
          <a:prstGeom prst="rect">
            <a:avLst/>
          </a:prstGeo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257175" y="573264"/>
            <a:ext cx="3357563" cy="1220822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342900" y="9181395"/>
            <a:ext cx="1600200" cy="527403"/>
          </a:xfrm>
          <a:prstGeom prst="rect">
            <a:avLst/>
          </a:prstGeom>
        </p:spPr>
        <p:txBody>
          <a:bodyPr/>
          <a:lstStyle/>
          <a:p>
            <a:fld id="{9A61CFD9-9D77-421D-874A-C04F2E4EB42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2343150" y="9181395"/>
            <a:ext cx="2171700" cy="527403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4914900" y="9181395"/>
            <a:ext cx="1600200" cy="527403"/>
          </a:xfrm>
          <a:prstGeom prst="rect">
            <a:avLst/>
          </a:prstGeom>
        </p:spPr>
        <p:txBody>
          <a:bodyPr/>
          <a:lstStyle/>
          <a:p>
            <a:fld id="{87B9465A-A076-42EC-9CBB-9D221483B99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3" Type="http://schemas.openxmlformats.org/officeDocument/2006/relationships/theme" Target="../theme/theme1.xml"/><Relationship Id="rId12" Type="http://schemas.openxmlformats.org/officeDocument/2006/relationships/image" Target="../media/image1.png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0" name="直接连接符 9"/>
          <p:cNvCxnSpPr/>
          <p:nvPr/>
        </p:nvCxnSpPr>
        <p:spPr>
          <a:xfrm>
            <a:off x="408940" y="9057456"/>
            <a:ext cx="6057900" cy="0"/>
          </a:xfrm>
          <a:prstGeom prst="line">
            <a:avLst/>
          </a:prstGeom>
          <a:solidFill>
            <a:schemeClr val="accent1"/>
          </a:solidFill>
          <a:ln w="12700" cap="flat" cmpd="sng" algn="ctr">
            <a:solidFill>
              <a:schemeClr val="accent5">
                <a:lumMod val="75000"/>
              </a:schemeClr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11" name="文本框 11"/>
          <p:cNvSpPr txBox="1"/>
          <p:nvPr/>
        </p:nvSpPr>
        <p:spPr>
          <a:xfrm>
            <a:off x="427990" y="9091994"/>
            <a:ext cx="6038850" cy="45140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1400"/>
              </a:lnSpc>
            </a:pPr>
            <a:r>
              <a:rPr lang="en-US" altLang="zh-CN" sz="12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M</a:t>
            </a:r>
            <a:r>
              <a:rPr lang="en-US" altLang="zh-CN" sz="8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 </a:t>
            </a:r>
            <a:r>
              <a:rPr lang="en-US" altLang="zh-CN" sz="12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I</a:t>
            </a:r>
            <a:r>
              <a:rPr lang="en-US" altLang="zh-CN" sz="8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 </a:t>
            </a:r>
            <a:r>
              <a:rPr lang="en-US" altLang="zh-CN" sz="12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C</a:t>
            </a:r>
            <a:r>
              <a:rPr lang="en-US" altLang="zh-CN" sz="8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 </a:t>
            </a:r>
            <a:r>
              <a:rPr lang="en-US" altLang="zh-CN" sz="12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Z</a:t>
            </a:r>
            <a:r>
              <a:rPr lang="en-US" altLang="zh-CN" sz="10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 </a:t>
            </a:r>
            <a:r>
              <a:rPr lang="en-US" altLang="zh-CN" sz="12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E</a:t>
            </a:r>
            <a:r>
              <a:rPr lang="en-US" altLang="zh-CN" sz="8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 </a:t>
            </a:r>
            <a:r>
              <a:rPr lang="en-US" altLang="zh-CN" sz="12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N   T</a:t>
            </a:r>
            <a:r>
              <a:rPr lang="en-US" altLang="zh-CN" sz="8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 </a:t>
            </a:r>
            <a:r>
              <a:rPr lang="en-US" altLang="zh-CN" sz="12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H</a:t>
            </a:r>
            <a:r>
              <a:rPr lang="en-US" altLang="zh-CN" sz="8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 </a:t>
            </a:r>
            <a:r>
              <a:rPr lang="en-US" altLang="zh-CN" sz="12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C</a:t>
            </a:r>
            <a:r>
              <a:rPr lang="en-US" altLang="zh-CN" sz="8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 </a:t>
            </a:r>
            <a:r>
              <a:rPr lang="en-US" altLang="zh-CN" sz="12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H</a:t>
            </a:r>
            <a:r>
              <a:rPr lang="en-US" altLang="zh-CN" sz="8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 </a:t>
            </a:r>
            <a:r>
              <a:rPr lang="en-US" altLang="zh-CN" sz="12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N</a:t>
            </a:r>
            <a:r>
              <a:rPr lang="en-US" altLang="zh-CN" sz="8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 </a:t>
            </a:r>
            <a:r>
              <a:rPr lang="en-US" altLang="zh-CN" sz="12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O</a:t>
            </a:r>
            <a:r>
              <a:rPr lang="en-US" altLang="zh-CN" sz="8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 </a:t>
            </a:r>
            <a:r>
              <a:rPr lang="en-US" altLang="zh-CN" sz="12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L</a:t>
            </a:r>
            <a:r>
              <a:rPr lang="en-US" altLang="zh-CN" sz="8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 </a:t>
            </a:r>
            <a:r>
              <a:rPr lang="en-US" altLang="zh-CN" sz="12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O</a:t>
            </a:r>
            <a:r>
              <a:rPr lang="en-US" altLang="zh-CN" sz="8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 </a:t>
            </a:r>
            <a:r>
              <a:rPr lang="en-US" altLang="zh-CN" sz="12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G</a:t>
            </a:r>
            <a:r>
              <a:rPr lang="en-US" altLang="zh-CN" sz="8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 </a:t>
            </a:r>
            <a:r>
              <a:rPr lang="en-US" altLang="zh-CN" sz="12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I</a:t>
            </a:r>
            <a:r>
              <a:rPr lang="en-US" altLang="zh-CN" sz="8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 </a:t>
            </a:r>
            <a:r>
              <a:rPr lang="en-US" altLang="zh-CN" sz="12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E</a:t>
            </a:r>
            <a:r>
              <a:rPr lang="en-US" altLang="zh-CN" sz="8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 </a:t>
            </a:r>
            <a:r>
              <a:rPr lang="en-US" altLang="zh-CN" sz="12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S   C</a:t>
            </a:r>
            <a:r>
              <a:rPr lang="en-US" altLang="zh-CN" sz="8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 </a:t>
            </a:r>
            <a:r>
              <a:rPr lang="en-US" altLang="zh-CN" sz="12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O</a:t>
            </a:r>
            <a:r>
              <a:rPr lang="en-US" altLang="zh-CN" sz="8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 </a:t>
            </a:r>
            <a:r>
              <a:rPr lang="en-US" altLang="zh-CN" sz="12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.</a:t>
            </a:r>
            <a:r>
              <a:rPr lang="en-US" altLang="zh-CN" sz="8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 </a:t>
            </a:r>
            <a:r>
              <a:rPr lang="en-US" altLang="zh-CN" sz="12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,</a:t>
            </a:r>
            <a:r>
              <a:rPr lang="en-US" altLang="zh-CN" sz="8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 </a:t>
            </a:r>
            <a:r>
              <a:rPr lang="en-US" altLang="zh-CN" sz="12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L</a:t>
            </a:r>
            <a:r>
              <a:rPr lang="en-US" altLang="zh-CN" sz="8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 </a:t>
            </a:r>
            <a:r>
              <a:rPr lang="en-US" altLang="zh-CN" sz="12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T</a:t>
            </a:r>
            <a:r>
              <a:rPr lang="en-US" altLang="zh-CN" sz="8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 </a:t>
            </a:r>
            <a:r>
              <a:rPr lang="en-US" altLang="zh-CN" sz="12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D</a:t>
            </a:r>
            <a:r>
              <a:rPr lang="en-US" altLang="zh-CN" sz="8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 </a:t>
            </a:r>
            <a:r>
              <a:rPr lang="en-US" altLang="zh-CN" sz="12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.</a:t>
            </a:r>
            <a:endParaRPr lang="en-US" altLang="zh-CN" sz="1200" b="1" dirty="0">
              <a:solidFill>
                <a:schemeClr val="tx1"/>
              </a:solidFill>
              <a:latin typeface="Calibri" panose="020F0502020204030204" pitchFamily="34" charset="0"/>
            </a:endParaRPr>
          </a:p>
          <a:p>
            <a:pPr algn="ctr">
              <a:lnSpc>
                <a:spcPts val="1400"/>
              </a:lnSpc>
            </a:pPr>
            <a:r>
              <a:rPr lang="en-US" altLang="zh-CN" sz="10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Phone: +86 28 </a:t>
            </a:r>
            <a:r>
              <a:rPr lang="en-US" altLang="zh-CN" sz="1000" b="1" dirty="0">
                <a:solidFill>
                  <a:schemeClr val="tx1"/>
                </a:solidFill>
                <a:latin typeface="Calibri" panose="020F0502020204030204" pitchFamily="34" charset="0"/>
              </a:rPr>
              <a:t>65003621 | </a:t>
            </a:r>
            <a:r>
              <a:rPr lang="en-US" altLang="zh-CN" sz="10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E-mail:</a:t>
            </a:r>
            <a:r>
              <a:rPr lang="en-US" altLang="zh-CN" sz="1000" b="1" baseline="0" dirty="0" smtClean="0">
                <a:solidFill>
                  <a:schemeClr val="tx1"/>
                </a:solidFill>
                <a:latin typeface="Calibri" panose="020F0502020204030204" pitchFamily="34" charset="0"/>
              </a:rPr>
              <a:t> </a:t>
            </a:r>
            <a:r>
              <a:rPr lang="en-US" altLang="zh-CN" sz="10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sales@miczen.com | Web:</a:t>
            </a:r>
            <a:r>
              <a:rPr lang="en-US" altLang="zh-CN" sz="1000" b="1" baseline="0" dirty="0" smtClean="0">
                <a:solidFill>
                  <a:schemeClr val="tx1"/>
                </a:solidFill>
                <a:latin typeface="Calibri" panose="020F0502020204030204" pitchFamily="34" charset="0"/>
              </a:rPr>
              <a:t> </a:t>
            </a:r>
            <a:r>
              <a:rPr lang="en-US" altLang="zh-CN" sz="10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www.miczen.com </a:t>
            </a:r>
            <a:endParaRPr lang="en-US" altLang="zh-CN" sz="1000" b="1" dirty="0">
              <a:solidFill>
                <a:schemeClr val="tx1"/>
              </a:solidFill>
              <a:latin typeface="Calibri" panose="020F0502020204030204" pitchFamily="34" charset="0"/>
            </a:endParaRPr>
          </a:p>
        </p:txBody>
      </p:sp>
      <p:sp>
        <p:nvSpPr>
          <p:cNvPr id="12" name="文本框 13"/>
          <p:cNvSpPr txBox="1"/>
          <p:nvPr/>
        </p:nvSpPr>
        <p:spPr>
          <a:xfrm>
            <a:off x="3110865" y="9531315"/>
            <a:ext cx="68580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1000" dirty="0"/>
              <a:t>&lt; </a:t>
            </a:r>
            <a:r>
              <a:rPr lang="en-US" altLang="zh-CN" sz="1000" baseline="0" dirty="0" smtClean="0"/>
              <a:t>  </a:t>
            </a:r>
            <a:r>
              <a:rPr lang="en-US" altLang="zh-CN" sz="1000" dirty="0" smtClean="0"/>
              <a:t> </a:t>
            </a:r>
            <a:r>
              <a:rPr lang="en-US" altLang="zh-CN" sz="1000" dirty="0"/>
              <a:t>&gt;</a:t>
            </a:r>
            <a:endParaRPr lang="en-US" altLang="zh-CN" sz="1000" dirty="0"/>
          </a:p>
        </p:txBody>
      </p:sp>
      <p:cxnSp>
        <p:nvCxnSpPr>
          <p:cNvPr id="13" name="直接连接符 12"/>
          <p:cNvCxnSpPr/>
          <p:nvPr/>
        </p:nvCxnSpPr>
        <p:spPr>
          <a:xfrm>
            <a:off x="3429000" y="9057456"/>
            <a:ext cx="3037840" cy="0"/>
          </a:xfrm>
          <a:prstGeom prst="line">
            <a:avLst/>
          </a:prstGeom>
          <a:solidFill>
            <a:schemeClr val="accent1"/>
          </a:solidFill>
          <a:ln w="19050" cap="flat" cmpd="sng" algn="ctr">
            <a:solidFill>
              <a:schemeClr val="accent1">
                <a:lumMod val="75000"/>
              </a:schemeClr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14" name="直接连接符 13"/>
          <p:cNvCxnSpPr/>
          <p:nvPr/>
        </p:nvCxnSpPr>
        <p:spPr>
          <a:xfrm>
            <a:off x="408940" y="9057456"/>
            <a:ext cx="3020060" cy="0"/>
          </a:xfrm>
          <a:prstGeom prst="line">
            <a:avLst/>
          </a:prstGeom>
          <a:ln w="19050">
            <a:solidFill>
              <a:srgbClr val="FF33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矩形 16"/>
          <p:cNvSpPr/>
          <p:nvPr userDrawn="1"/>
        </p:nvSpPr>
        <p:spPr>
          <a:xfrm>
            <a:off x="0" y="184444"/>
            <a:ext cx="169776" cy="849325"/>
          </a:xfrm>
          <a:prstGeom prst="rect">
            <a:avLst/>
          </a:prstGeom>
          <a:solidFill>
            <a:srgbClr val="FF33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8" name="TextBox 10"/>
          <p:cNvSpPr txBox="1">
            <a:spLocks noChangeArrowheads="1"/>
          </p:cNvSpPr>
          <p:nvPr userDrawn="1"/>
        </p:nvSpPr>
        <p:spPr bwMode="auto">
          <a:xfrm>
            <a:off x="301971" y="636865"/>
            <a:ext cx="4423171" cy="4114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ts val="2500"/>
              </a:lnSpc>
            </a:pPr>
            <a:r>
              <a:rPr lang="en-US" altLang="zh-CN" sz="2000" b="1" dirty="0" smtClean="0">
                <a:solidFill>
                  <a:schemeClr val="tx1"/>
                </a:solidFill>
                <a:latin typeface="+mn-lt"/>
                <a:ea typeface="Roboto" panose="02000000000000000000" pitchFamily="2" charset="0"/>
                <a:cs typeface="Roboto" panose="02000000000000000000" pitchFamily="2" charset="0"/>
              </a:rPr>
              <a:t>P/N: H8147153GA</a:t>
            </a:r>
            <a:endParaRPr lang="en-US" altLang="zh-CN" sz="2000" b="1" dirty="0" smtClean="0">
              <a:solidFill>
                <a:schemeClr val="tx1"/>
              </a:solidFill>
              <a:latin typeface="+mn-lt"/>
              <a:ea typeface="Roboto" panose="02000000000000000000" pitchFamily="2" charset="0"/>
              <a:cs typeface="Roboto" panose="02000000000000000000" pitchFamily="2" charset="0"/>
            </a:endParaRPr>
          </a:p>
        </p:txBody>
      </p:sp>
      <p:sp>
        <p:nvSpPr>
          <p:cNvPr id="19" name="TextBox 11"/>
          <p:cNvSpPr txBox="1">
            <a:spLocks noChangeArrowheads="1"/>
          </p:cNvSpPr>
          <p:nvPr userDrawn="1"/>
        </p:nvSpPr>
        <p:spPr bwMode="auto">
          <a:xfrm>
            <a:off x="301971" y="265945"/>
            <a:ext cx="5028565" cy="41293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marL="0" marR="0" indent="0" algn="l" defTabSz="914400" rtl="0" eaLnBrk="1" fontAlgn="auto" latinLnBrk="0" hangingPunct="1">
              <a:lnSpc>
                <a:spcPts val="25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en-US" altLang="zh-CN" sz="2000" b="1" kern="1200" dirty="0" smtClean="0">
                <a:solidFill>
                  <a:schemeClr val="tx1"/>
                </a:solidFill>
                <a:latin typeface="+mn-lt"/>
                <a:ea typeface="Roboto" panose="02000000000000000000" pitchFamily="2" charset="0"/>
                <a:cs typeface="Roboto" panose="02000000000000000000" pitchFamily="2" charset="0"/>
              </a:rPr>
              <a:t>14.7-15.3GHz Broadband 180° Hybrid</a:t>
            </a:r>
            <a:endParaRPr lang="en-US" altLang="zh-CN" sz="2000" b="1" kern="1200" dirty="0" smtClean="0">
              <a:solidFill>
                <a:schemeClr val="tx1"/>
              </a:solidFill>
              <a:latin typeface="+mn-lt"/>
              <a:ea typeface="Roboto" panose="02000000000000000000" pitchFamily="2" charset="0"/>
              <a:cs typeface="Roboto" panose="02000000000000000000" pitchFamily="2" charset="0"/>
            </a:endParaRPr>
          </a:p>
        </p:txBody>
      </p:sp>
      <p:grpSp>
        <p:nvGrpSpPr>
          <p:cNvPr id="21" name="组合 20"/>
          <p:cNvGrpSpPr/>
          <p:nvPr userDrawn="1"/>
        </p:nvGrpSpPr>
        <p:grpSpPr>
          <a:xfrm>
            <a:off x="4909185" y="184444"/>
            <a:ext cx="1944216" cy="862747"/>
            <a:chOff x="4725144" y="224945"/>
            <a:chExt cx="2160241" cy="958608"/>
          </a:xfrm>
        </p:grpSpPr>
        <p:sp>
          <p:nvSpPr>
            <p:cNvPr id="22" name="矩形 21"/>
            <p:cNvSpPr/>
            <p:nvPr/>
          </p:nvSpPr>
          <p:spPr>
            <a:xfrm>
              <a:off x="5371426" y="224945"/>
              <a:ext cx="1513959" cy="954108"/>
            </a:xfrm>
            <a:prstGeom prst="rect">
              <a:avLst/>
            </a:prstGeom>
            <a:solidFill>
              <a:schemeClr val="accent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pic>
          <p:nvPicPr>
            <p:cNvPr id="23" name="图片 22"/>
            <p:cNvPicPr>
              <a:picLocks noChangeAspect="1"/>
            </p:cNvPicPr>
            <p:nvPr/>
          </p:nvPicPr>
          <p:blipFill>
            <a:blip r:embed="rId1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479321" y="433972"/>
              <a:ext cx="1298169" cy="527058"/>
            </a:xfrm>
            <a:prstGeom prst="rect">
              <a:avLst/>
            </a:prstGeom>
          </p:spPr>
        </p:pic>
        <p:cxnSp>
          <p:nvCxnSpPr>
            <p:cNvPr id="24" name="直接连接符 23"/>
            <p:cNvCxnSpPr/>
            <p:nvPr/>
          </p:nvCxnSpPr>
          <p:spPr>
            <a:xfrm>
              <a:off x="5301208" y="224945"/>
              <a:ext cx="0" cy="954108"/>
            </a:xfrm>
            <a:prstGeom prst="line">
              <a:avLst/>
            </a:prstGeom>
            <a:ln w="57150">
              <a:solidFill>
                <a:schemeClr val="accent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直接连接符 24"/>
            <p:cNvCxnSpPr/>
            <p:nvPr/>
          </p:nvCxnSpPr>
          <p:spPr>
            <a:xfrm>
              <a:off x="5211381" y="229445"/>
              <a:ext cx="0" cy="954108"/>
            </a:xfrm>
            <a:prstGeom prst="line">
              <a:avLst/>
            </a:prstGeom>
            <a:ln w="38100">
              <a:solidFill>
                <a:schemeClr val="accent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直接连接符 25"/>
            <p:cNvCxnSpPr/>
            <p:nvPr/>
          </p:nvCxnSpPr>
          <p:spPr>
            <a:xfrm>
              <a:off x="5121556" y="229445"/>
              <a:ext cx="0" cy="954108"/>
            </a:xfrm>
            <a:prstGeom prst="line">
              <a:avLst/>
            </a:prstGeom>
            <a:ln w="28575">
              <a:solidFill>
                <a:schemeClr val="accent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" name="直接连接符 26"/>
            <p:cNvCxnSpPr/>
            <p:nvPr/>
          </p:nvCxnSpPr>
          <p:spPr>
            <a:xfrm>
              <a:off x="5031731" y="229445"/>
              <a:ext cx="0" cy="954108"/>
            </a:xfrm>
            <a:prstGeom prst="line">
              <a:avLst/>
            </a:prstGeom>
            <a:ln w="19050">
              <a:solidFill>
                <a:schemeClr val="accent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" name="直接连接符 27"/>
            <p:cNvCxnSpPr/>
            <p:nvPr/>
          </p:nvCxnSpPr>
          <p:spPr>
            <a:xfrm>
              <a:off x="4941906" y="229445"/>
              <a:ext cx="0" cy="954108"/>
            </a:xfrm>
            <a:prstGeom prst="line">
              <a:avLst/>
            </a:prstGeom>
            <a:ln w="12700">
              <a:solidFill>
                <a:schemeClr val="accent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" name="直接连接符 28"/>
            <p:cNvCxnSpPr/>
            <p:nvPr/>
          </p:nvCxnSpPr>
          <p:spPr>
            <a:xfrm>
              <a:off x="4869160" y="229445"/>
              <a:ext cx="0" cy="954108"/>
            </a:xfrm>
            <a:prstGeom prst="line">
              <a:avLst/>
            </a:prstGeom>
            <a:ln w="9525">
              <a:solidFill>
                <a:schemeClr val="accent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" name="直接连接符 29"/>
            <p:cNvCxnSpPr/>
            <p:nvPr/>
          </p:nvCxnSpPr>
          <p:spPr>
            <a:xfrm>
              <a:off x="4797152" y="229445"/>
              <a:ext cx="0" cy="954108"/>
            </a:xfrm>
            <a:prstGeom prst="line">
              <a:avLst/>
            </a:prstGeom>
            <a:ln w="6350">
              <a:solidFill>
                <a:schemeClr val="accent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" name="直接连接符 30"/>
            <p:cNvCxnSpPr/>
            <p:nvPr/>
          </p:nvCxnSpPr>
          <p:spPr>
            <a:xfrm>
              <a:off x="4725144" y="229445"/>
              <a:ext cx="0" cy="954108"/>
            </a:xfrm>
            <a:prstGeom prst="line">
              <a:avLst/>
            </a:prstGeom>
            <a:ln w="3175">
              <a:solidFill>
                <a:schemeClr val="accent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34" name="直接连接符 33"/>
          <p:cNvCxnSpPr/>
          <p:nvPr userDrawn="1"/>
        </p:nvCxnSpPr>
        <p:spPr>
          <a:xfrm>
            <a:off x="408940" y="632519"/>
            <a:ext cx="3456000" cy="0"/>
          </a:xfrm>
          <a:prstGeom prst="line">
            <a:avLst/>
          </a:prstGeom>
          <a:ln w="25400">
            <a:solidFill>
              <a:srgbClr val="FF33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iming>
    <p:tnLst>
      <p:par>
        <p:cTn id="1" dur="indefinite" restart="never" nodeType="tmRoot"/>
      </p:par>
    </p:tnLst>
  </p:timing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1.xml"/><Relationship Id="rId3" Type="http://schemas.openxmlformats.org/officeDocument/2006/relationships/image" Target="../media/image3.jpeg"/><Relationship Id="rId2" Type="http://schemas.openxmlformats.org/officeDocument/2006/relationships/image" Target="../media/image2.png"/><Relationship Id="rId1" Type="http://schemas.openxmlformats.org/officeDocument/2006/relationships/tags" Target="../tags/tag1.xml"/></Relationships>
</file>

<file path=ppt/slides/_rels/slide2.xml.rels><?xml version="1.0" encoding="UTF-8" standalone="yes"?>
<Relationships xmlns="http://schemas.openxmlformats.org/package/2006/relationships"><Relationship Id="rId4" Type="http://schemas.openxmlformats.org/officeDocument/2006/relationships/vmlDrawing" Target="../drawings/vmlDrawing1.vml"/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4.wmf"/><Relationship Id="rId1" Type="http://schemas.openxmlformats.org/officeDocument/2006/relationships/oleObject" Target="../embeddings/oleObject1.bin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TextBox 16"/>
          <p:cNvSpPr txBox="1"/>
          <p:nvPr/>
        </p:nvSpPr>
        <p:spPr>
          <a:xfrm>
            <a:off x="3327301" y="9515926"/>
            <a:ext cx="256802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100" dirty="0" smtClean="0"/>
              <a:t>1</a:t>
            </a:r>
            <a:endParaRPr lang="zh-CN" altLang="en-US" sz="1100" dirty="0"/>
          </a:p>
        </p:txBody>
      </p:sp>
      <p:graphicFrame>
        <p:nvGraphicFramePr>
          <p:cNvPr id="11" name="表格 10"/>
          <p:cNvGraphicFramePr>
            <a:graphicFrameLocks noGrp="1"/>
          </p:cNvGraphicFramePr>
          <p:nvPr>
            <p:custDataLst>
              <p:tags r:id="rId1"/>
            </p:custDataLst>
          </p:nvPr>
        </p:nvGraphicFramePr>
        <p:xfrm>
          <a:off x="404664" y="3512840"/>
          <a:ext cx="5924718" cy="446450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2694677"/>
                <a:gridCol w="835171"/>
                <a:gridCol w="835171"/>
                <a:gridCol w="835171"/>
                <a:gridCol w="724528"/>
              </a:tblGrid>
              <a:tr h="392050">
                <a:tc>
                  <a:txBody>
                    <a:bodyPr/>
                    <a:lstStyle/>
                    <a:p>
                      <a:pPr algn="l"/>
                      <a:r>
                        <a:rPr lang="en-US" altLang="zh-CN" sz="1300" dirty="0" smtClean="0">
                          <a:latin typeface="+mn-lt"/>
                          <a:ea typeface="Microsoft JhengHei UI" panose="020B0604030504040204" pitchFamily="34" charset="-120"/>
                        </a:rPr>
                        <a:t>Parameter</a:t>
                      </a:r>
                      <a:endParaRPr lang="en-US" altLang="zh-CN" sz="1300" b="1" dirty="0" smtClean="0">
                        <a:solidFill>
                          <a:schemeClr val="tx1"/>
                        </a:solidFill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4236" marR="74236" marT="37120" marB="37120">
                    <a:lnL>
                      <a:noFill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300" dirty="0" smtClean="0">
                          <a:latin typeface="+mn-lt"/>
                          <a:ea typeface="Microsoft JhengHei UI" panose="020B0604030504040204" pitchFamily="34" charset="-120"/>
                        </a:rPr>
                        <a:t>Min.</a:t>
                      </a:r>
                      <a:endParaRPr lang="en-US" altLang="zh-CN" sz="1300" b="1" dirty="0" smtClean="0">
                        <a:solidFill>
                          <a:schemeClr val="tx1"/>
                        </a:solidFill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4236" marR="74236" marT="37120" marB="37120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300" dirty="0" smtClean="0">
                          <a:latin typeface="+mn-lt"/>
                          <a:ea typeface="Microsoft JhengHei UI" panose="020B0604030504040204" pitchFamily="34" charset="-120"/>
                        </a:rPr>
                        <a:t>Typ.</a:t>
                      </a:r>
                      <a:endParaRPr lang="en-US" altLang="zh-CN" sz="1300" b="1" dirty="0" smtClean="0">
                        <a:solidFill>
                          <a:schemeClr val="tx1"/>
                        </a:solidFill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4236" marR="74236" marT="37120" marB="37120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300" dirty="0" smtClean="0">
                          <a:latin typeface="+mn-lt"/>
                          <a:ea typeface="Microsoft JhengHei UI" panose="020B0604030504040204" pitchFamily="34" charset="-120"/>
                        </a:rPr>
                        <a:t>Max.</a:t>
                      </a:r>
                      <a:endParaRPr lang="en-US" altLang="zh-CN" sz="1300" b="1" dirty="0" smtClean="0">
                        <a:solidFill>
                          <a:schemeClr val="tx1"/>
                        </a:solidFill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4236" marR="74236" marT="37120" marB="37120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300" dirty="0" smtClean="0">
                          <a:latin typeface="+mn-lt"/>
                          <a:ea typeface="Microsoft JhengHei UI" panose="020B0604030504040204" pitchFamily="34" charset="-120"/>
                        </a:rPr>
                        <a:t>Units</a:t>
                      </a:r>
                      <a:endParaRPr lang="en-US" altLang="zh-CN" sz="1300" b="1" dirty="0" smtClean="0">
                        <a:solidFill>
                          <a:schemeClr val="tx1"/>
                        </a:solidFill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4236" marR="74236" marT="37120" marB="37120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344846">
                <a:tc>
                  <a:txBody>
                    <a:bodyPr/>
                    <a:lstStyle/>
                    <a:p>
                      <a:pPr marL="0" algn="l" defTabSz="914400" rtl="0" eaLnBrk="1" fontAlgn="ctr" latinLnBrk="0" hangingPunct="1">
                        <a:lnSpc>
                          <a:spcPct val="80000"/>
                        </a:lnSpc>
                      </a:pPr>
                      <a:r>
                        <a:rPr lang="en-US" altLang="zh-CN" sz="1300" u="none" strike="noStrike" kern="1200" dirty="0" smtClean="0">
                          <a:effectLst/>
                          <a:latin typeface="+mn-lt"/>
                          <a:ea typeface="Microsoft JhengHei UI" panose="020B0604030504040204" pitchFamily="34" charset="-120"/>
                        </a:rPr>
                        <a:t>Frequency Range</a:t>
                      </a:r>
                      <a:endParaRPr lang="en-US" altLang="zh-CN" sz="1300" b="0" i="0" u="none" strike="noStrike" kern="1200" dirty="0" smtClean="0">
                        <a:solidFill>
                          <a:schemeClr val="tx1"/>
                        </a:solidFill>
                        <a:effectLst/>
                        <a:latin typeface="+mn-lt"/>
                        <a:ea typeface="Microsoft JhengHei UI" panose="020B0604030504040204" pitchFamily="34" charset="-120"/>
                        <a:cs typeface="+mn-cs"/>
                      </a:endParaRPr>
                    </a:p>
                  </a:txBody>
                  <a:tcPr marL="74236" marR="74236" marT="37120" marB="37120" anchor="ctr">
                    <a:lnL>
                      <a:noFill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gridSpan="3"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en-US" altLang="zh-CN" sz="1300" b="0" dirty="0" smtClean="0">
                          <a:latin typeface="+mn-lt"/>
                          <a:ea typeface="Microsoft JhengHei UI" panose="020B0604030504040204" pitchFamily="34" charset="-120"/>
                        </a:rPr>
                        <a:t>14.7-15.3</a:t>
                      </a:r>
                      <a:endParaRPr lang="zh-CN" altLang="en-US" sz="1300" b="0" dirty="0"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en-US" altLang="zh-CN" sz="1300" dirty="0" smtClean="0">
                          <a:latin typeface="+mn-lt"/>
                          <a:ea typeface="Microsoft JhengHei UI" panose="020B0604030504040204" pitchFamily="34" charset="-120"/>
                        </a:rPr>
                        <a:t>GHz</a:t>
                      </a:r>
                      <a:endParaRPr lang="en-US" altLang="zh-CN" sz="1300" b="0" dirty="0" smtClean="0"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336341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altLang="zh-CN" sz="1300" u="none" strike="noStrike" dirty="0" smtClean="0">
                          <a:effectLst/>
                          <a:latin typeface="+mn-lt"/>
                          <a:ea typeface="Microsoft JhengHei UI" panose="020B0604030504040204" pitchFamily="34" charset="-120"/>
                        </a:rPr>
                        <a:t>Insertion</a:t>
                      </a:r>
                      <a:r>
                        <a:rPr lang="en-US" altLang="zh-CN" sz="1300" u="none" strike="noStrike" baseline="0" dirty="0" smtClean="0">
                          <a:effectLst/>
                          <a:latin typeface="+mn-lt"/>
                          <a:ea typeface="Microsoft JhengHei UI" panose="020B0604030504040204" pitchFamily="34" charset="-120"/>
                        </a:rPr>
                        <a:t> Loss</a:t>
                      </a:r>
                      <a:endParaRPr lang="en-US" altLang="zh-CN" sz="1300" b="0" i="0" u="none" strike="noStrike" dirty="0" smtClean="0">
                        <a:solidFill>
                          <a:schemeClr val="tx1"/>
                        </a:solidFill>
                        <a:effectLst/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4236" marR="74236" marT="37120" marB="37120" anchor="ctr">
                    <a:lnL>
                      <a:noFill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endParaRPr lang="zh-CN" altLang="en-US" sz="1300" b="0" dirty="0"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en-US" altLang="zh-CN" sz="1300" b="0" dirty="0" smtClean="0">
                          <a:latin typeface="+mn-lt"/>
                          <a:ea typeface="Microsoft JhengHei UI" panose="020B0604030504040204" pitchFamily="34" charset="-120"/>
                        </a:rPr>
                        <a:t>0.8</a:t>
                      </a:r>
                      <a:endParaRPr lang="zh-CN" altLang="en-US" sz="1300" b="0" dirty="0"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en-US" altLang="zh-CN" sz="1300" b="0" dirty="0" smtClean="0">
                          <a:latin typeface="+mn-lt"/>
                          <a:ea typeface="Microsoft JhengHei UI" panose="020B0604030504040204" pitchFamily="34" charset="-120"/>
                        </a:rPr>
                        <a:t>1.2</a:t>
                      </a:r>
                      <a:endParaRPr lang="zh-CN" altLang="en-US" sz="1300" b="0" dirty="0"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en-US" altLang="zh-CN" sz="1300" dirty="0" smtClean="0">
                          <a:latin typeface="+mn-lt"/>
                          <a:ea typeface="Microsoft JhengHei UI" panose="020B0604030504040204" pitchFamily="34" charset="-120"/>
                        </a:rPr>
                        <a:t>dB</a:t>
                      </a:r>
                      <a:endParaRPr lang="en-US" altLang="zh-CN" sz="1300" b="0" dirty="0" smtClean="0"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336341">
                <a:tc>
                  <a:txBody>
                    <a:bodyPr/>
                    <a:lstStyle/>
                    <a:p>
                      <a:pPr lvl="0" indent="71755" algn="l" fontAlgn="ctr">
                        <a:lnSpc>
                          <a:spcPct val="80000"/>
                        </a:lnSpc>
                      </a:pPr>
                      <a:r>
                        <a:rPr lang="en-US" sz="1300" u="none" strike="noStrike" dirty="0" smtClean="0">
                          <a:effectLst/>
                          <a:latin typeface="+mn-lt"/>
                          <a:ea typeface="Microsoft JhengHei UI" panose="020B0604030504040204" pitchFamily="34" charset="-120"/>
                        </a:rPr>
                        <a:t>Isolation</a:t>
                      </a:r>
                      <a:endParaRPr lang="en-US" sz="1300" b="0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147" marR="7147" marT="7744" marB="0" anchor="ctr">
                    <a:lnL>
                      <a:noFill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en-US" altLang="zh-CN" sz="1300" b="0" dirty="0" smtClean="0">
                          <a:latin typeface="+mn-lt"/>
                          <a:ea typeface="Microsoft JhengHei UI" panose="020B0604030504040204" pitchFamily="34" charset="-120"/>
                        </a:rPr>
                        <a:t>16</a:t>
                      </a:r>
                      <a:endParaRPr lang="zh-CN" altLang="en-US" sz="1300" b="0" dirty="0"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altLang="zh-CN" sz="1300" b="0" dirty="0" smtClean="0">
                          <a:latin typeface="+mn-lt"/>
                          <a:ea typeface="Microsoft JhengHei UI" panose="020B0604030504040204" pitchFamily="34" charset="-120"/>
                        </a:rPr>
                        <a:t>19</a:t>
                      </a:r>
                      <a:endParaRPr lang="zh-CN" altLang="en-US" sz="1300" b="0" dirty="0" smtClean="0"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zh-CN" altLang="en-US" sz="1300" b="0" dirty="0" smtClean="0"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en-US" altLang="zh-CN" sz="1300" dirty="0" smtClean="0">
                          <a:latin typeface="+mn-lt"/>
                          <a:ea typeface="Microsoft JhengHei UI" panose="020B0604030504040204" pitchFamily="34" charset="-120"/>
                        </a:rPr>
                        <a:t>dB</a:t>
                      </a:r>
                      <a:endParaRPr lang="en-US" altLang="zh-CN" sz="1300" b="0" dirty="0" smtClean="0"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336341">
                <a:tc>
                  <a:txBody>
                    <a:bodyPr/>
                    <a:lstStyle/>
                    <a:p>
                      <a:pPr lvl="0" indent="71755" algn="l" fontAlgn="ctr">
                        <a:lnSpc>
                          <a:spcPct val="80000"/>
                        </a:lnSpc>
                      </a:pPr>
                      <a:r>
                        <a:rPr lang="en-US" sz="1300" u="none" strike="noStrike" dirty="0" smtClean="0">
                          <a:effectLst/>
                          <a:latin typeface="+mn-lt"/>
                          <a:ea typeface="Microsoft JhengHei UI" panose="020B0604030504040204" pitchFamily="34" charset="-120"/>
                        </a:rPr>
                        <a:t>VSWR</a:t>
                      </a:r>
                      <a:endParaRPr lang="en-US" sz="1300" b="0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147" marR="7147" marT="7744" marB="0" anchor="ctr">
                    <a:lnL>
                      <a:noFill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endParaRPr lang="zh-CN" altLang="en-US" sz="1300" b="0"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endParaRPr lang="zh-CN" altLang="en-US" sz="1300" b="0" dirty="0"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en-US" altLang="zh-CN" sz="1300" b="0" dirty="0" smtClean="0">
                          <a:latin typeface="+mn-lt"/>
                          <a:ea typeface="Microsoft JhengHei UI" panose="020B0604030504040204" pitchFamily="34" charset="-120"/>
                        </a:rPr>
                        <a:t>1.5</a:t>
                      </a:r>
                      <a:endParaRPr lang="zh-CN" altLang="en-US" sz="1300" b="0" dirty="0"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en-US" altLang="zh-CN" sz="1300" dirty="0" smtClean="0">
                          <a:latin typeface="+mn-lt"/>
                          <a:ea typeface="Microsoft JhengHei UI" panose="020B0604030504040204" pitchFamily="34" charset="-120"/>
                        </a:rPr>
                        <a:t>-</a:t>
                      </a:r>
                      <a:endParaRPr lang="en-US" altLang="zh-CN" sz="1300" b="0" dirty="0" smtClean="0"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336341">
                <a:tc>
                  <a:txBody>
                    <a:bodyPr/>
                    <a:lstStyle/>
                    <a:p>
                      <a:pPr marL="0" marR="0" lvl="0" indent="71755" algn="l" defTabSz="914400" rtl="0" eaLnBrk="1" fontAlgn="ctr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altLang="zh-CN" sz="1300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Microsoft JhengHei UI" panose="020B0604030504040204" pitchFamily="34" charset="-120"/>
                          <a:cs typeface="+mn-cs"/>
                        </a:rPr>
                        <a:t>Amplitude Unbalance</a:t>
                      </a:r>
                      <a:endParaRPr lang="zh-CN" altLang="en-US" sz="1300" u="none" strike="noStrike" kern="1200" dirty="0" smtClean="0">
                        <a:solidFill>
                          <a:schemeClr val="tx1"/>
                        </a:solidFill>
                        <a:effectLst/>
                        <a:latin typeface="+mn-lt"/>
                        <a:ea typeface="Microsoft JhengHei UI" panose="020B0604030504040204" pitchFamily="34" charset="-120"/>
                        <a:cs typeface="+mn-cs"/>
                      </a:endParaRPr>
                    </a:p>
                  </a:txBody>
                  <a:tcPr marL="7147" marR="7147" marT="7744" marB="0" anchor="ctr">
                    <a:lnL>
                      <a:noFill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endParaRPr lang="zh-CN" altLang="en-US" sz="1300" b="0" dirty="0"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endParaRPr lang="zh-CN" altLang="en-US" sz="1300" b="0" dirty="0"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altLang="zh-CN" sz="1300" b="0" kern="1200" dirty="0" smtClean="0">
                          <a:solidFill>
                            <a:schemeClr val="tx1"/>
                          </a:solidFill>
                          <a:latin typeface="+mn-lt"/>
                          <a:ea typeface="Microsoft JhengHei UI" panose="020B0604030504040204" pitchFamily="34" charset="-120"/>
                          <a:cs typeface="+mn-cs"/>
                        </a:rPr>
                        <a:t>±0.6</a:t>
                      </a:r>
                      <a:endParaRPr lang="zh-CN" altLang="en-US" sz="1300" b="0" kern="1200" dirty="0" smtClean="0">
                        <a:solidFill>
                          <a:schemeClr val="tx1"/>
                        </a:solidFill>
                        <a:latin typeface="+mn-lt"/>
                        <a:ea typeface="Microsoft JhengHei UI" panose="020B0604030504040204" pitchFamily="34" charset="-120"/>
                        <a:cs typeface="+mn-cs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en-US" altLang="zh-CN" sz="1300" dirty="0" smtClean="0">
                          <a:latin typeface="+mn-lt"/>
                          <a:ea typeface="Microsoft JhengHei UI" panose="020B0604030504040204" pitchFamily="34" charset="-120"/>
                        </a:rPr>
                        <a:t>dB</a:t>
                      </a:r>
                      <a:endParaRPr lang="en-US" altLang="zh-CN" sz="1300" b="0" dirty="0" smtClean="0"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336341">
                <a:tc>
                  <a:txBody>
                    <a:bodyPr/>
                    <a:lstStyle/>
                    <a:p>
                      <a:pPr marL="0" marR="0" lvl="0" indent="71755" algn="l" defTabSz="914400" rtl="0" eaLnBrk="1" fontAlgn="ctr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sz="1300" b="0" i="0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Microsoft JhengHei UI" panose="020B0604030504040204" pitchFamily="34" charset="-120"/>
                          <a:cs typeface="+mn-cs"/>
                        </a:rPr>
                        <a:t>Phase Unbalance</a:t>
                      </a:r>
                      <a:endParaRPr lang="en-US" sz="1300" b="0" i="0" u="none" strike="noStrike" kern="1200" dirty="0" smtClean="0">
                        <a:solidFill>
                          <a:schemeClr val="tx1"/>
                        </a:solidFill>
                        <a:effectLst/>
                        <a:latin typeface="+mn-lt"/>
                        <a:ea typeface="Microsoft JhengHei UI" panose="020B0604030504040204" pitchFamily="34" charset="-120"/>
                        <a:cs typeface="+mn-cs"/>
                      </a:endParaRPr>
                    </a:p>
                  </a:txBody>
                  <a:tcPr marL="7147" marR="7147" marT="7744" marB="0" anchor="ctr">
                    <a:lnL>
                      <a:noFill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endParaRPr lang="zh-CN" altLang="en-US" sz="1300" b="0" dirty="0"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endParaRPr lang="zh-CN" altLang="en-US" sz="1300" b="0" dirty="0"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altLang="zh-CN" sz="1300" b="0" kern="1200" dirty="0" smtClean="0">
                          <a:solidFill>
                            <a:schemeClr val="tx1"/>
                          </a:solidFill>
                          <a:latin typeface="+mn-lt"/>
                          <a:ea typeface="Microsoft JhengHei UI" panose="020B0604030504040204" pitchFamily="34" charset="-120"/>
                          <a:cs typeface="+mn-cs"/>
                        </a:rPr>
                        <a:t>±8</a:t>
                      </a:r>
                      <a:endParaRPr lang="zh-CN" altLang="en-US" sz="1300" b="0" kern="1200" dirty="0" smtClean="0">
                        <a:solidFill>
                          <a:schemeClr val="tx1"/>
                        </a:solidFill>
                        <a:latin typeface="+mn-lt"/>
                        <a:ea typeface="Microsoft JhengHei UI" panose="020B0604030504040204" pitchFamily="34" charset="-120"/>
                        <a:cs typeface="+mn-cs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en-US" altLang="zh-CN" sz="1300" b="0" dirty="0" smtClean="0">
                          <a:latin typeface="+mn-lt"/>
                          <a:ea typeface="Microsoft JhengHei UI" panose="020B0604030504040204" pitchFamily="34" charset="-120"/>
                        </a:rPr>
                        <a:t>°</a:t>
                      </a:r>
                      <a:endParaRPr lang="en-US" altLang="zh-CN" sz="1300" b="0" dirty="0" smtClean="0"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336341">
                <a:tc>
                  <a:txBody>
                    <a:bodyPr/>
                    <a:lstStyle/>
                    <a:p>
                      <a:pPr lvl="0" indent="71755" algn="l" fontAlgn="ctr">
                        <a:lnSpc>
                          <a:spcPct val="80000"/>
                        </a:lnSpc>
                      </a:pPr>
                      <a:r>
                        <a:rPr lang="en-US" altLang="zh-CN" sz="1300" u="none" strike="noStrike" dirty="0" smtClean="0">
                          <a:effectLst/>
                          <a:latin typeface="+mn-lt"/>
                          <a:ea typeface="Microsoft JhengHei UI" panose="020B0604030504040204" pitchFamily="34" charset="-120"/>
                        </a:rPr>
                        <a:t>Power Handling </a:t>
                      </a:r>
                      <a:endParaRPr lang="en-US" sz="1300" b="0" i="0" u="none" strike="noStrike" dirty="0" smtClean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/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147" marR="7147" marT="7744" marB="0" anchor="ctr">
                    <a:lnL>
                      <a:noFill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endParaRPr lang="zh-CN" altLang="en-US" sz="1300" b="0" dirty="0"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en-US" altLang="zh-CN" sz="1300" dirty="0" smtClean="0">
                          <a:latin typeface="+mn-lt"/>
                          <a:ea typeface="Microsoft JhengHei UI" panose="020B0604030504040204" pitchFamily="34" charset="-120"/>
                        </a:rPr>
                        <a:t>10</a:t>
                      </a:r>
                      <a:endParaRPr lang="zh-CN" altLang="en-US" sz="1300" b="0" dirty="0"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endParaRPr lang="zh-CN" altLang="en-US" sz="1300" b="0" dirty="0"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en-US" altLang="zh-CN" sz="1300" dirty="0" smtClean="0">
                          <a:latin typeface="+mn-lt"/>
                          <a:ea typeface="Microsoft JhengHei UI" panose="020B0604030504040204" pitchFamily="34" charset="-120"/>
                        </a:rPr>
                        <a:t>W</a:t>
                      </a:r>
                      <a:endParaRPr lang="en-US" altLang="zh-CN" sz="1300" b="0" dirty="0" smtClean="0"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349507">
                <a:tc>
                  <a:txBody>
                    <a:bodyPr/>
                    <a:lstStyle/>
                    <a:p>
                      <a:pPr marL="0" marR="0" lvl="0" indent="71755" algn="l" defTabSz="914400" rtl="0" eaLnBrk="1" fontAlgn="ctr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altLang="zh-CN" sz="1300" u="none" strike="noStrike" dirty="0" smtClean="0">
                          <a:effectLst/>
                          <a:latin typeface="+mn-lt"/>
                          <a:ea typeface="Microsoft JhengHei UI" panose="020B0604030504040204" pitchFamily="34" charset="-120"/>
                        </a:rPr>
                        <a:t>Impedance</a:t>
                      </a:r>
                      <a:endParaRPr lang="en-US" altLang="zh-CN" sz="1300" u="none" strike="noStrike" dirty="0" smtClean="0">
                        <a:effectLst/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147" marR="7147" marT="7744" marB="0" anchor="ctr">
                    <a:lnL>
                      <a:noFill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endParaRPr lang="zh-CN" altLang="en-US" sz="1300" b="0" dirty="0"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en-US" altLang="zh-CN" sz="1300" dirty="0" smtClean="0">
                          <a:latin typeface="+mn-lt"/>
                          <a:ea typeface="Microsoft JhengHei UI" panose="020B0604030504040204" pitchFamily="34" charset="-120"/>
                        </a:rPr>
                        <a:t>50</a:t>
                      </a:r>
                      <a:endParaRPr lang="zh-CN" altLang="en-US" sz="1300" b="0" dirty="0"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endParaRPr lang="zh-CN" altLang="en-US" sz="1300" b="0" dirty="0"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en-US" altLang="zh-CN" sz="1400" b="0" dirty="0" smtClean="0">
                          <a:latin typeface="Candara" panose="020E0502030303020204" pitchFamily="34" charset="0"/>
                          <a:cs typeface="Calibri" panose="020F0502020204030204" pitchFamily="34" charset="0"/>
                        </a:rPr>
                        <a:t>Ω</a:t>
                      </a:r>
                      <a:endParaRPr lang="en-US" altLang="zh-CN" sz="1400" b="0" dirty="0" smtClean="0">
                        <a:latin typeface="Candara" panose="020E0502030303020204" pitchFamily="34" charset="0"/>
                        <a:cs typeface="Calibri" panose="020F0502020204030204" pitchFamily="34" charset="0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351028">
                <a:tc>
                  <a:txBody>
                    <a:bodyPr/>
                    <a:lstStyle/>
                    <a:p>
                      <a:pPr marL="0" marR="0" lvl="0" indent="71755" algn="l" defTabSz="914400" rtl="0" eaLnBrk="1" fontAlgn="ctr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altLang="zh-CN" sz="1300" u="none" strike="noStrike" dirty="0" smtClean="0">
                          <a:effectLst/>
                          <a:latin typeface="+mn-lt"/>
                          <a:ea typeface="Microsoft JhengHei UI" panose="020B0604030504040204" pitchFamily="34" charset="-120"/>
                        </a:rPr>
                        <a:t>Connector</a:t>
                      </a:r>
                      <a:endParaRPr lang="en-US" altLang="zh-CN" sz="1300" u="none" strike="noStrike" dirty="0" smtClean="0">
                        <a:effectLst/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147" marR="7147" marT="7744" marB="0" anchor="ctr">
                    <a:lnL>
                      <a:noFill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gridSpan="4"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altLang="zh-CN" sz="1400" b="0" dirty="0" smtClean="0">
                          <a:latin typeface="Calibri" panose="020F0502020204030204" pitchFamily="34" charset="0"/>
                        </a:rPr>
                        <a:t>SMA-Female</a:t>
                      </a:r>
                      <a:endParaRPr lang="zh-CN" altLang="en-US" sz="1400" b="0" dirty="0" smtClean="0">
                        <a:latin typeface="Calibri" panose="020F0502020204030204" pitchFamily="34" charset="0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336341">
                <a:tc>
                  <a:txBody>
                    <a:bodyPr/>
                    <a:lstStyle/>
                    <a:p>
                      <a:pPr lvl="0" indent="71755" algn="l" rtl="0" fontAlgn="ctr">
                        <a:lnSpc>
                          <a:spcPct val="80000"/>
                        </a:lnSpc>
                      </a:pPr>
                      <a:r>
                        <a:rPr lang="en-US" sz="1300" u="none" strike="noStrike" dirty="0">
                          <a:effectLst/>
                          <a:latin typeface="+mn-lt"/>
                          <a:ea typeface="Microsoft JhengHei UI" panose="020B0604030504040204" pitchFamily="34" charset="-120"/>
                        </a:rPr>
                        <a:t>Material </a:t>
                      </a:r>
                      <a:endParaRPr lang="en-US" sz="1300" b="0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147" marR="7147" marT="7744" marB="0" anchor="ctr">
                    <a:lnL>
                      <a:noFill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gridSpan="4"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en-US" altLang="zh-CN" sz="1300" dirty="0" smtClean="0">
                          <a:latin typeface="+mn-lt"/>
                          <a:ea typeface="Microsoft JhengHei UI" panose="020B0604030504040204" pitchFamily="34" charset="-120"/>
                        </a:rPr>
                        <a:t>Aluminum</a:t>
                      </a:r>
                      <a:endParaRPr lang="zh-CN" altLang="en-US" sz="1300" b="0" dirty="0"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cPr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36341">
                <a:tc>
                  <a:txBody>
                    <a:bodyPr/>
                    <a:lstStyle/>
                    <a:p>
                      <a:pPr lvl="0" indent="71755" algn="l" rtl="0" fontAlgn="ctr">
                        <a:lnSpc>
                          <a:spcPct val="80000"/>
                        </a:lnSpc>
                      </a:pPr>
                      <a:r>
                        <a:rPr lang="en-US" sz="1300" u="none" strike="noStrike" dirty="0" smtClean="0">
                          <a:effectLst/>
                          <a:latin typeface="+mn-lt"/>
                          <a:ea typeface="Microsoft JhengHei UI" panose="020B0604030504040204" pitchFamily="34" charset="-120"/>
                        </a:rPr>
                        <a:t>Weight</a:t>
                      </a:r>
                      <a:endParaRPr lang="en-US" sz="1300" b="0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147" marR="7147" marT="7744" marB="0" anchor="ctr">
                    <a:lnL>
                      <a:noFill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gridSpan="4"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en-US" altLang="zh-CN" sz="1300" dirty="0" smtClean="0">
                          <a:latin typeface="+mn-lt"/>
                          <a:ea typeface="Microsoft JhengHei UI" panose="020B0604030504040204" pitchFamily="34" charset="-120"/>
                        </a:rPr>
                        <a:t>-g</a:t>
                      </a:r>
                      <a:endParaRPr lang="zh-CN" altLang="en-US" sz="1300" b="0" dirty="0"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cPr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36341">
                <a:tc>
                  <a:txBody>
                    <a:bodyPr/>
                    <a:lstStyle/>
                    <a:p>
                      <a:pPr lvl="0" indent="71755" algn="l" rtl="0" fontAlgn="ctr">
                        <a:lnSpc>
                          <a:spcPct val="80000"/>
                        </a:lnSpc>
                      </a:pPr>
                      <a:r>
                        <a:rPr lang="en-US" sz="1300" u="none" strike="noStrike" dirty="0" smtClean="0">
                          <a:effectLst/>
                          <a:latin typeface="+mn-lt"/>
                          <a:ea typeface="Microsoft JhengHei UI" panose="020B0604030504040204" pitchFamily="34" charset="-120"/>
                        </a:rPr>
                        <a:t>Package Sealing</a:t>
                      </a:r>
                      <a:endParaRPr lang="en-US" sz="1300" b="0" i="0" u="none" strike="noStrike" dirty="0" smtClean="0">
                        <a:solidFill>
                          <a:schemeClr val="tx1"/>
                        </a:solidFill>
                        <a:effectLst/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147" marR="7147" marT="7744" marB="0" anchor="ctr">
                    <a:lnL>
                      <a:noFill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gridSpan="4"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altLang="zh-CN" sz="1300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Microsoft JhengHei UI" panose="020B0604030504040204" pitchFamily="34" charset="-120"/>
                          <a:cs typeface="+mn-cs"/>
                        </a:rPr>
                        <a:t>Black Color(Standard</a:t>
                      </a:r>
                      <a:r>
                        <a:rPr lang="en-US" altLang="zh-CN" sz="1300" u="none" strike="noStrike" dirty="0" smtClean="0">
                          <a:effectLst/>
                          <a:latin typeface="+mn-lt"/>
                          <a:ea typeface="Microsoft JhengHei UI" panose="020B0604030504040204" pitchFamily="34" charset="-120"/>
                        </a:rPr>
                        <a:t>)</a:t>
                      </a:r>
                      <a:endParaRPr lang="en-US" altLang="zh-CN" sz="1300" b="0" i="0" u="none" strike="noStrike" dirty="0" smtClean="0">
                        <a:solidFill>
                          <a:schemeClr val="tx1"/>
                        </a:solidFill>
                        <a:effectLst/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cPr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13" name="矩形 12"/>
          <p:cNvSpPr/>
          <p:nvPr/>
        </p:nvSpPr>
        <p:spPr>
          <a:xfrm>
            <a:off x="382038" y="3152800"/>
            <a:ext cx="2787430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1400" b="1" dirty="0">
                <a:ea typeface="Microsoft JhengHei UI" panose="020B0604030504040204" pitchFamily="34" charset="-120"/>
              </a:rPr>
              <a:t>Electrical Specifications（</a:t>
            </a:r>
            <a:r>
              <a:rPr lang="en-US" altLang="zh-CN" sz="1400" b="1" dirty="0">
                <a:ea typeface="Microsoft JhengHei UI" panose="020B0604030504040204" pitchFamily="34" charset="-120"/>
              </a:rPr>
              <a:t>+25</a:t>
            </a:r>
            <a:r>
              <a:rPr lang="zh-CN" altLang="en-US" sz="1400" b="1" dirty="0">
                <a:ea typeface="Microsoft JhengHei UI" panose="020B0604030504040204" pitchFamily="34" charset="-120"/>
              </a:rPr>
              <a:t>℃）:</a:t>
            </a:r>
            <a:endParaRPr lang="zh-CN" altLang="en-US" sz="1400" b="1" dirty="0">
              <a:ea typeface="Microsoft JhengHei UI" panose="020B0604030504040204" pitchFamily="34" charset="-120"/>
            </a:endParaRPr>
          </a:p>
        </p:txBody>
      </p:sp>
      <p:sp>
        <p:nvSpPr>
          <p:cNvPr id="18" name="TextBox 1"/>
          <p:cNvSpPr txBox="1">
            <a:spLocks noChangeArrowheads="1"/>
          </p:cNvSpPr>
          <p:nvPr/>
        </p:nvSpPr>
        <p:spPr bwMode="auto">
          <a:xfrm>
            <a:off x="4746836" y="2439515"/>
            <a:ext cx="2132856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marL="184785" indent="-184785">
              <a:buSzPct val="120000"/>
              <a:buFont typeface="Arial" panose="020B0604020202020204" pitchFamily="34" charset="0"/>
              <a:buChar char="•"/>
            </a:pPr>
            <a:r>
              <a:rPr lang="en-US" altLang="zh-CN" sz="1200" dirty="0">
                <a:latin typeface="+mn-lt"/>
                <a:ea typeface="Microsoft JhengHei UI" panose="020B0604030504040204" pitchFamily="34" charset="-120"/>
              </a:rPr>
              <a:t>Radar Systems</a:t>
            </a:r>
            <a:endParaRPr lang="en-US" altLang="zh-CN" sz="1200" dirty="0">
              <a:latin typeface="+mn-lt"/>
              <a:ea typeface="Microsoft JhengHei UI" panose="020B0604030504040204" pitchFamily="34" charset="-120"/>
            </a:endParaRPr>
          </a:p>
          <a:p>
            <a:pPr marL="184785" indent="-184785">
              <a:buSzPct val="120000"/>
              <a:buFont typeface="Arial" panose="020B0604020202020204" pitchFamily="34" charset="0"/>
              <a:buChar char="•"/>
            </a:pPr>
            <a:r>
              <a:rPr lang="en-US" altLang="zh-CN" sz="1200" dirty="0">
                <a:latin typeface="+mn-lt"/>
                <a:ea typeface="Microsoft JhengHei UI" panose="020B0604030504040204" pitchFamily="34" charset="-120"/>
              </a:rPr>
              <a:t>Communication Systems</a:t>
            </a:r>
            <a:endParaRPr lang="en-US" altLang="zh-CN" sz="1200" dirty="0">
              <a:latin typeface="+mn-lt"/>
              <a:ea typeface="Microsoft JhengHei UI" panose="020B0604030504040204" pitchFamily="34" charset="-120"/>
            </a:endParaRPr>
          </a:p>
          <a:p>
            <a:pPr marL="184785" indent="-184785">
              <a:buSzPct val="120000"/>
              <a:buFont typeface="Arial" panose="020B0604020202020204" pitchFamily="34" charset="0"/>
              <a:buChar char="•"/>
            </a:pPr>
            <a:r>
              <a:rPr lang="en-US" altLang="zh-CN" sz="1200" dirty="0">
                <a:latin typeface="+mn-lt"/>
                <a:ea typeface="Microsoft JhengHei UI" panose="020B0604030504040204" pitchFamily="34" charset="-120"/>
              </a:rPr>
              <a:t>Receivers Systems</a:t>
            </a:r>
            <a:endParaRPr lang="en-US" altLang="zh-CN" sz="1200" dirty="0">
              <a:latin typeface="+mn-lt"/>
              <a:ea typeface="Microsoft JhengHei UI" panose="020B0604030504040204" pitchFamily="34" charset="-120"/>
            </a:endParaRPr>
          </a:p>
        </p:txBody>
      </p:sp>
      <p:pic>
        <p:nvPicPr>
          <p:cNvPr id="20" name="图片 19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28171" y="8067881"/>
            <a:ext cx="544530" cy="519005"/>
          </a:xfrm>
          <a:prstGeom prst="rect">
            <a:avLst/>
          </a:prstGeom>
        </p:spPr>
      </p:pic>
      <p:sp>
        <p:nvSpPr>
          <p:cNvPr id="21" name="矩形 20"/>
          <p:cNvSpPr/>
          <p:nvPr/>
        </p:nvSpPr>
        <p:spPr>
          <a:xfrm>
            <a:off x="332656" y="8067881"/>
            <a:ext cx="2389180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1400" b="1" dirty="0">
                <a:ea typeface="Microsoft JhengHei UI" panose="020B0604030504040204" pitchFamily="34" charset="-120"/>
              </a:rPr>
              <a:t>Environmental</a:t>
            </a:r>
            <a:r>
              <a:rPr lang="zh-CN" altLang="en-US" sz="1400" b="1" dirty="0">
                <a:ea typeface="Microsoft JhengHei UI" panose="020B0604030504040204" pitchFamily="34" charset="-120"/>
              </a:rPr>
              <a:t> Specifications:</a:t>
            </a:r>
            <a:endParaRPr lang="zh-CN" altLang="en-US" sz="1400" b="1" dirty="0">
              <a:ea typeface="Microsoft JhengHei UI" panose="020B0604030504040204" pitchFamily="34" charset="-120"/>
            </a:endParaRPr>
          </a:p>
        </p:txBody>
      </p:sp>
      <p:graphicFrame>
        <p:nvGraphicFramePr>
          <p:cNvPr id="22" name="表格 21"/>
          <p:cNvGraphicFramePr>
            <a:graphicFrameLocks noGrp="1"/>
          </p:cNvGraphicFramePr>
          <p:nvPr/>
        </p:nvGraphicFramePr>
        <p:xfrm>
          <a:off x="319233" y="8402333"/>
          <a:ext cx="4600227" cy="579596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310307"/>
                <a:gridCol w="2289920"/>
              </a:tblGrid>
              <a:tr h="248381">
                <a:tc>
                  <a:txBody>
                    <a:bodyPr/>
                    <a:lstStyle/>
                    <a:p>
                      <a:pPr algn="l"/>
                      <a:r>
                        <a:rPr lang="en-US" sz="1200" b="1" dirty="0" smtClean="0">
                          <a:solidFill>
                            <a:schemeClr val="tx1"/>
                          </a:solidFill>
                          <a:latin typeface="Microsoft YaHei UI" panose="020B0503020204020204" pitchFamily="34" charset="-122"/>
                          <a:ea typeface="Microsoft YaHei UI" panose="020B0503020204020204" pitchFamily="34" charset="-122"/>
                        </a:rPr>
                        <a:t>※ </a:t>
                      </a:r>
                      <a:r>
                        <a:rPr lang="en-US" sz="1200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Microsoft JhengHei UI" panose="020B0604030504040204" pitchFamily="34" charset="-120"/>
                          <a:ea typeface="Microsoft JhengHei UI" panose="020B0604030504040204" pitchFamily="34" charset="-120"/>
                          <a:cs typeface="+mn-cs"/>
                        </a:rPr>
                        <a:t>Operational</a:t>
                      </a:r>
                      <a:r>
                        <a:rPr lang="en-US" sz="1200" b="1" baseline="0" dirty="0" smtClean="0">
                          <a:solidFill>
                            <a:schemeClr val="tx1"/>
                          </a:solidFill>
                          <a:latin typeface="Microsoft JhengHei UI" panose="020B0604030504040204" pitchFamily="34" charset="-120"/>
                          <a:ea typeface="Microsoft JhengHei UI" panose="020B0604030504040204" pitchFamily="34" charset="-120"/>
                        </a:rPr>
                        <a:t> </a:t>
                      </a:r>
                      <a:r>
                        <a:rPr lang="en-US" sz="1200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Microsoft JhengHei UI" panose="020B0604030504040204" pitchFamily="34" charset="-120"/>
                          <a:ea typeface="Microsoft JhengHei UI" panose="020B0604030504040204" pitchFamily="34" charset="-120"/>
                          <a:cs typeface="+mn-cs"/>
                        </a:rPr>
                        <a:t>Temperature</a:t>
                      </a:r>
                      <a:r>
                        <a:rPr lang="en-US" sz="1200" b="1" dirty="0" smtClean="0">
                          <a:solidFill>
                            <a:schemeClr val="tx1"/>
                          </a:solidFill>
                          <a:latin typeface="Microsoft JhengHei UI" panose="020B0604030504040204" pitchFamily="34" charset="-120"/>
                          <a:ea typeface="Microsoft JhengHei UI" panose="020B0604030504040204" pitchFamily="34" charset="-120"/>
                        </a:rPr>
                        <a:t> </a:t>
                      </a:r>
                      <a:endParaRPr lang="en-US" altLang="en-US" sz="1200" b="1" dirty="0" smtClean="0">
                        <a:solidFill>
                          <a:schemeClr val="tx1"/>
                        </a:solidFill>
                        <a:latin typeface="Microsoft JhengHei UI" panose="020B0604030504040204" pitchFamily="34" charset="-120"/>
                        <a:ea typeface="Microsoft JhengHei UI" panose="020B0604030504040204" pitchFamily="34" charset="-120"/>
                        <a:cs typeface="Arial Unicode MS" panose="020B0604020202020204" pitchFamily="34" charset="-122"/>
                      </a:endParaRPr>
                    </a:p>
                  </a:txBody>
                  <a:tcPr marL="98694" marR="98694" marT="53459" marB="53459"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altLang="zh-CN" sz="1200" dirty="0" smtClean="0">
                          <a:latin typeface="Microsoft JhengHei UI" panose="020B0604030504040204" pitchFamily="34" charset="-120"/>
                          <a:ea typeface="Microsoft JhengHei UI" panose="020B0604030504040204" pitchFamily="34" charset="-120"/>
                        </a:rPr>
                        <a:t>-4</a:t>
                      </a:r>
                      <a:r>
                        <a:rPr lang="en-US" altLang="zh-CN" sz="1200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Microsoft JhengHei UI" panose="020B0604030504040204" pitchFamily="34" charset="-120"/>
                          <a:ea typeface="Microsoft JhengHei UI" panose="020B0604030504040204" pitchFamily="34" charset="-120"/>
                          <a:cs typeface="+mn-cs"/>
                        </a:rPr>
                        <a:t>5</a:t>
                      </a:r>
                      <a:r>
                        <a:rPr lang="en-US" altLang="zh-CN" sz="1200" dirty="0" smtClean="0">
                          <a:latin typeface="Microsoft JhengHei UI" panose="020B0604030504040204" pitchFamily="34" charset="-120"/>
                          <a:ea typeface="Microsoft JhengHei UI" panose="020B0604030504040204" pitchFamily="34" charset="-120"/>
                        </a:rPr>
                        <a:t>℃</a:t>
                      </a:r>
                      <a:r>
                        <a:rPr lang="en-US" altLang="zh-CN" sz="1200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Microsoft JhengHei UI" panose="020B0604030504040204" pitchFamily="34" charset="-120"/>
                          <a:ea typeface="Microsoft JhengHei UI" panose="020B0604030504040204" pitchFamily="34" charset="-120"/>
                          <a:cs typeface="+mn-cs"/>
                        </a:rPr>
                        <a:t>~+85</a:t>
                      </a:r>
                      <a:r>
                        <a:rPr lang="en-US" altLang="zh-CN" sz="1200" dirty="0" smtClean="0">
                          <a:latin typeface="Microsoft JhengHei UI" panose="020B0604030504040204" pitchFamily="34" charset="-120"/>
                          <a:ea typeface="Microsoft JhengHei UI" panose="020B0604030504040204" pitchFamily="34" charset="-120"/>
                        </a:rPr>
                        <a:t>℃</a:t>
                      </a:r>
                      <a:endParaRPr lang="en-US" altLang="zh-CN" sz="1200" b="0" dirty="0" smtClean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Microsoft JhengHei UI" panose="020B0604030504040204" pitchFamily="34" charset="-120"/>
                        <a:ea typeface="Microsoft JhengHei UI" panose="020B0604030504040204" pitchFamily="34" charset="-120"/>
                        <a:cs typeface="Arial Unicode MS" panose="020B0604020202020204" pitchFamily="34" charset="-122"/>
                      </a:endParaRPr>
                    </a:p>
                  </a:txBody>
                  <a:tcPr marL="98694" marR="98694" marT="53459" marB="53459"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260815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altLang="zh-CN" sz="1200" b="1" smtClean="0">
                          <a:latin typeface="Microsoft YaHei UI" panose="020B0503020204020204" pitchFamily="34" charset="-122"/>
                          <a:ea typeface="Microsoft YaHei UI" panose="020B0503020204020204" pitchFamily="34" charset="-122"/>
                        </a:rPr>
                        <a:t>※ </a:t>
                      </a:r>
                      <a:r>
                        <a:rPr lang="en-US" altLang="zh-CN" sz="1200" u="none" strike="noStrike" kern="1200" smtClean="0">
                          <a:solidFill>
                            <a:schemeClr val="tx1"/>
                          </a:solidFill>
                          <a:effectLst/>
                          <a:latin typeface="Microsoft JhengHei UI" panose="020B0604030504040204" pitchFamily="34" charset="-120"/>
                          <a:ea typeface="Microsoft JhengHei UI" panose="020B0604030504040204" pitchFamily="34" charset="-120"/>
                          <a:cs typeface="+mn-cs"/>
                        </a:rPr>
                        <a:t>Storage</a:t>
                      </a:r>
                      <a:r>
                        <a:rPr lang="en-US" altLang="zh-CN" sz="1200" b="1" smtClean="0">
                          <a:latin typeface="Microsoft JhengHei UI" panose="020B0604030504040204" pitchFamily="34" charset="-120"/>
                          <a:ea typeface="Microsoft JhengHei UI" panose="020B0604030504040204" pitchFamily="34" charset="-120"/>
                        </a:rPr>
                        <a:t> </a:t>
                      </a:r>
                      <a:r>
                        <a:rPr lang="en-US" altLang="zh-CN" sz="1200" u="none" strike="noStrike" kern="1200" smtClean="0">
                          <a:solidFill>
                            <a:schemeClr val="tx1"/>
                          </a:solidFill>
                          <a:effectLst/>
                          <a:latin typeface="Microsoft JhengHei UI" panose="020B0604030504040204" pitchFamily="34" charset="-120"/>
                          <a:ea typeface="Microsoft JhengHei UI" panose="020B0604030504040204" pitchFamily="34" charset="-120"/>
                          <a:cs typeface="+mn-cs"/>
                        </a:rPr>
                        <a:t>Temperature</a:t>
                      </a:r>
                      <a:endParaRPr lang="en-US" altLang="en-US" sz="1200" u="none" strike="noStrike" kern="1200" smtClean="0">
                        <a:solidFill>
                          <a:schemeClr val="tx1"/>
                        </a:solidFill>
                        <a:effectLst/>
                        <a:latin typeface="Microsoft JhengHei UI" panose="020B0604030504040204" pitchFamily="34" charset="-120"/>
                        <a:ea typeface="Microsoft JhengHei UI" panose="020B0604030504040204" pitchFamily="34" charset="-120"/>
                        <a:cs typeface="+mn-cs"/>
                      </a:endParaRPr>
                    </a:p>
                  </a:txBody>
                  <a:tcPr marL="98694" marR="98694" marT="53459" marB="53459"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sz="1200" dirty="0" smtClean="0">
                          <a:latin typeface="Microsoft JhengHei UI" panose="020B0604030504040204" pitchFamily="34" charset="-120"/>
                          <a:ea typeface="Microsoft JhengHei UI" panose="020B0604030504040204" pitchFamily="34" charset="-120"/>
                        </a:rPr>
                        <a:t>-55℃~+</a:t>
                      </a:r>
                      <a:r>
                        <a:rPr lang="en-US" sz="1200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Microsoft JhengHei UI" panose="020B0604030504040204" pitchFamily="34" charset="-120"/>
                          <a:ea typeface="Microsoft JhengHei UI" panose="020B0604030504040204" pitchFamily="34" charset="-120"/>
                          <a:cs typeface="+mn-cs"/>
                        </a:rPr>
                        <a:t>125</a:t>
                      </a:r>
                      <a:r>
                        <a:rPr lang="en-US" sz="1200" dirty="0" smtClean="0">
                          <a:latin typeface="Microsoft JhengHei UI" panose="020B0604030504040204" pitchFamily="34" charset="-120"/>
                          <a:ea typeface="Microsoft JhengHei UI" panose="020B0604030504040204" pitchFamily="34" charset="-120"/>
                        </a:rPr>
                        <a:t>℃</a:t>
                      </a:r>
                      <a:endParaRPr lang="en-US" sz="1200" b="0" dirty="0" smtClean="0">
                        <a:solidFill>
                          <a:srgbClr val="000000"/>
                        </a:solidFill>
                        <a:latin typeface="Microsoft JhengHei UI" panose="020B0604030504040204" pitchFamily="34" charset="-120"/>
                        <a:ea typeface="Microsoft JhengHei UI" panose="020B0604030504040204" pitchFamily="34" charset="-120"/>
                        <a:cs typeface="Arial Unicode MS" panose="020B0604020202020204" pitchFamily="34" charset="-122"/>
                      </a:endParaRPr>
                    </a:p>
                  </a:txBody>
                  <a:tcPr marL="98694" marR="98694" marT="53459" marB="53459"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</a:tbl>
          </a:graphicData>
        </a:graphic>
      </p:graphicFrame>
      <p:pic>
        <p:nvPicPr>
          <p:cNvPr id="23" name="图片 22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589" t="2504" r="13569" b="47745"/>
          <a:stretch>
            <a:fillRect/>
          </a:stretch>
        </p:blipFill>
        <p:spPr>
          <a:xfrm>
            <a:off x="5885023" y="8119426"/>
            <a:ext cx="554642" cy="406738"/>
          </a:xfrm>
          <a:prstGeom prst="rect">
            <a:avLst/>
          </a:prstGeom>
        </p:spPr>
      </p:pic>
      <p:sp>
        <p:nvSpPr>
          <p:cNvPr id="24" name="TextBox 3"/>
          <p:cNvSpPr txBox="1"/>
          <p:nvPr/>
        </p:nvSpPr>
        <p:spPr>
          <a:xfrm>
            <a:off x="4628171" y="8520264"/>
            <a:ext cx="192609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altLang="zh-CN" sz="800">
                <a:latin typeface="Microsoft JhengHei UI" panose="020B0604030504040204" pitchFamily="34" charset="-120"/>
                <a:ea typeface="Microsoft JhengHei UI" panose="020B0604030504040204" pitchFamily="34" charset="-120"/>
              </a:rPr>
              <a:t>OBSERVE  </a:t>
            </a:r>
            <a:br>
              <a:rPr lang="en-US" altLang="zh-CN" sz="800" smtClean="0">
                <a:latin typeface="Microsoft JhengHei UI" panose="020B0604030504040204" pitchFamily="34" charset="-120"/>
                <a:ea typeface="Microsoft JhengHei UI" panose="020B0604030504040204" pitchFamily="34" charset="-120"/>
              </a:rPr>
            </a:br>
            <a:r>
              <a:rPr lang="en-US" altLang="zh-CN" sz="800" smtClean="0">
                <a:latin typeface="Microsoft JhengHei UI" panose="020B0604030504040204" pitchFamily="34" charset="-120"/>
                <a:ea typeface="Microsoft JhengHei UI" panose="020B0604030504040204" pitchFamily="34" charset="-120"/>
              </a:rPr>
              <a:t>PRECAUTIONS  </a:t>
            </a:r>
            <a:r>
              <a:rPr lang="en-US" altLang="zh-CN" sz="800">
                <a:latin typeface="Microsoft JhengHei UI" panose="020B0604030504040204" pitchFamily="34" charset="-120"/>
                <a:ea typeface="Microsoft JhengHei UI" panose="020B0604030504040204" pitchFamily="34" charset="-120"/>
              </a:rPr>
              <a:t>ELECTROSTATIC  SENSITIVE  DEVICES</a:t>
            </a:r>
            <a:endParaRPr lang="zh-CN" altLang="en-US" sz="800" dirty="0">
              <a:latin typeface="Microsoft JhengHei UI" panose="020B0604030504040204" pitchFamily="34" charset="-120"/>
              <a:ea typeface="Microsoft JhengHei UI" panose="020B0604030504040204" pitchFamily="34" charset="-120"/>
            </a:endParaRPr>
          </a:p>
        </p:txBody>
      </p:sp>
      <p:sp>
        <p:nvSpPr>
          <p:cNvPr id="4" name="矩形 3"/>
          <p:cNvSpPr/>
          <p:nvPr/>
        </p:nvSpPr>
        <p:spPr>
          <a:xfrm>
            <a:off x="382270" y="1393190"/>
            <a:ext cx="3886200" cy="129159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1300" b="1" dirty="0"/>
              <a:t>Description: </a:t>
            </a:r>
            <a:endParaRPr lang="en-US" altLang="zh-CN" sz="1300" b="1" dirty="0" smtClean="0"/>
          </a:p>
          <a:p>
            <a:r>
              <a:rPr lang="en-US" altLang="zh-CN" sz="1300" dirty="0" smtClean="0"/>
              <a:t>The hybrid is </a:t>
            </a:r>
            <a:r>
              <a:rPr lang="en-US" altLang="zh-CN" sz="1300" dirty="0"/>
              <a:t>a </a:t>
            </a:r>
            <a:r>
              <a:rPr lang="en-US" altLang="zh-CN" sz="1300" dirty="0" smtClean="0"/>
              <a:t>broadband 180° </a:t>
            </a:r>
            <a:r>
              <a:rPr lang="en-US" altLang="zh-CN" sz="1300" dirty="0" err="1" smtClean="0"/>
              <a:t>hybird</a:t>
            </a:r>
            <a:r>
              <a:rPr lang="en-US" altLang="zh-CN" sz="1300" dirty="0" smtClean="0"/>
              <a:t> with </a:t>
            </a:r>
            <a:r>
              <a:rPr lang="en-US" altLang="zh-CN" sz="1300" dirty="0"/>
              <a:t>a typical </a:t>
            </a:r>
            <a:r>
              <a:rPr lang="en-US" altLang="zh-CN" sz="1300" dirty="0" smtClean="0"/>
              <a:t>Loss insertion of </a:t>
            </a:r>
            <a:r>
              <a:rPr lang="en-US" altLang="zh-CN" sz="1300" dirty="0" smtClean="0"/>
              <a:t>1.2 </a:t>
            </a:r>
            <a:r>
              <a:rPr lang="en-US" altLang="zh-CN" sz="1300" dirty="0"/>
              <a:t>dB and a </a:t>
            </a:r>
            <a:r>
              <a:rPr lang="en-US" altLang="zh-CN" sz="1300" dirty="0" smtClean="0"/>
              <a:t>typical isolation of </a:t>
            </a:r>
            <a:r>
              <a:rPr lang="en-US" altLang="zh-CN" sz="1300" dirty="0" smtClean="0"/>
              <a:t>16dB </a:t>
            </a:r>
            <a:r>
              <a:rPr lang="en-US" altLang="zh-CN" sz="1300" dirty="0"/>
              <a:t>across the frequency range of </a:t>
            </a:r>
            <a:r>
              <a:rPr lang="en-US" altLang="zh-CN" sz="1300" dirty="0" smtClean="0"/>
              <a:t>14.7 </a:t>
            </a:r>
            <a:r>
              <a:rPr lang="en-US" altLang="zh-CN" sz="1300" dirty="0"/>
              <a:t>to </a:t>
            </a:r>
            <a:r>
              <a:rPr lang="en-US" altLang="zh-CN" sz="1300" dirty="0" smtClean="0"/>
              <a:t>15.3 </a:t>
            </a:r>
            <a:r>
              <a:rPr lang="en-US" altLang="zh-CN" sz="1300" dirty="0"/>
              <a:t>GHz. The directional coupler can reach handling power </a:t>
            </a:r>
            <a:r>
              <a:rPr lang="en-US" altLang="zh-CN" sz="1300" dirty="0" smtClean="0"/>
              <a:t>10W</a:t>
            </a:r>
            <a:r>
              <a:rPr lang="en-US" altLang="zh-CN" sz="1300" dirty="0"/>
              <a:t>. Accept customization according to different needs.</a:t>
            </a:r>
            <a:endParaRPr lang="zh-CN" altLang="en-US" sz="13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矩形 22"/>
          <p:cNvSpPr/>
          <p:nvPr/>
        </p:nvSpPr>
        <p:spPr>
          <a:xfrm>
            <a:off x="188640" y="1424608"/>
            <a:ext cx="3902863" cy="80021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285750" indent="-285750">
              <a:buFont typeface="Wingdings" panose="05000000000000000000" charset="0"/>
              <a:buChar char="n"/>
            </a:pPr>
            <a:r>
              <a:rPr lang="en-US" altLang="zh-CN" sz="1600" b="1" dirty="0" smtClean="0">
                <a:latin typeface="+mj-lt"/>
              </a:rPr>
              <a:t>Outline Drawing</a:t>
            </a:r>
            <a:endParaRPr lang="en-US" altLang="zh-CN" sz="1600" b="1" dirty="0" smtClean="0">
              <a:latin typeface="+mj-lt"/>
            </a:endParaRPr>
          </a:p>
          <a:p>
            <a:r>
              <a:rPr lang="en-CA" altLang="zh-CN" sz="1200" dirty="0" smtClean="0">
                <a:ea typeface="Arial Unicode MS" panose="020B0604020202020204" pitchFamily="34" charset="-122"/>
                <a:cs typeface="Arial Unicode MS" panose="020B0604020202020204" pitchFamily="34" charset="-122"/>
              </a:rPr>
              <a:t>All Dimensions in mm</a:t>
            </a:r>
            <a:r>
              <a:rPr lang="zh-CN" altLang="en-US" sz="1200" dirty="0" smtClean="0">
                <a:ea typeface="Arial Unicode MS" panose="020B0604020202020204" pitchFamily="34" charset="-122"/>
                <a:cs typeface="Arial Unicode MS" panose="020B0604020202020204" pitchFamily="34" charset="-122"/>
              </a:rPr>
              <a:t>（</a:t>
            </a:r>
            <a:r>
              <a:rPr lang="en-US" altLang="zh-CN" sz="1200" dirty="0" smtClean="0">
                <a:ea typeface="Arial Unicode MS" panose="020B0604020202020204" pitchFamily="34" charset="-122"/>
                <a:cs typeface="Arial Unicode MS" panose="020B0604020202020204" pitchFamily="34" charset="-122"/>
              </a:rPr>
              <a:t>inches</a:t>
            </a:r>
            <a:r>
              <a:rPr lang="zh-CN" altLang="en-US" sz="1200" dirty="0" smtClean="0">
                <a:ea typeface="Arial Unicode MS" panose="020B0604020202020204" pitchFamily="34" charset="-122"/>
                <a:cs typeface="Arial Unicode MS" panose="020B0604020202020204" pitchFamily="34" charset="-122"/>
              </a:rPr>
              <a:t>）</a:t>
            </a:r>
            <a:r>
              <a:rPr lang="en-CA" altLang="zh-CN" sz="1200" dirty="0" smtClean="0">
                <a:ea typeface="Arial Unicode MS" panose="020B0604020202020204" pitchFamily="34" charset="-122"/>
                <a:cs typeface="Arial Unicode MS" panose="020B0604020202020204" pitchFamily="34" charset="-122"/>
              </a:rPr>
              <a:t> </a:t>
            </a:r>
            <a:r>
              <a:rPr lang="en-US" altLang="zh-CN" sz="1200" dirty="0" smtClean="0">
                <a:ea typeface="Arial Unicode MS" panose="020B0604020202020204" pitchFamily="34" charset="-122"/>
                <a:cs typeface="Arial Unicode MS" panose="020B0604020202020204" pitchFamily="34" charset="-122"/>
              </a:rPr>
              <a:t>Tolerance ±0.25</a:t>
            </a:r>
            <a:r>
              <a:rPr lang="zh-CN" altLang="en-US" sz="1200" dirty="0" smtClean="0">
                <a:ea typeface="Arial Unicode MS" panose="020B0604020202020204" pitchFamily="34" charset="-122"/>
                <a:cs typeface="Arial Unicode MS" panose="020B0604020202020204" pitchFamily="34" charset="-122"/>
              </a:rPr>
              <a:t>（</a:t>
            </a:r>
            <a:r>
              <a:rPr lang="en-US" altLang="zh-CN" sz="1200" dirty="0" smtClean="0">
                <a:ea typeface="Arial Unicode MS" panose="020B0604020202020204" pitchFamily="34" charset="-122"/>
                <a:cs typeface="Arial Unicode MS" panose="020B0604020202020204" pitchFamily="34" charset="-122"/>
              </a:rPr>
              <a:t>0.01</a:t>
            </a:r>
            <a:r>
              <a:rPr lang="zh-CN" altLang="en-US" sz="1200" dirty="0" smtClean="0">
                <a:ea typeface="Arial Unicode MS" panose="020B0604020202020204" pitchFamily="34" charset="-122"/>
                <a:cs typeface="Arial Unicode MS" panose="020B0604020202020204" pitchFamily="34" charset="-122"/>
              </a:rPr>
              <a:t>）</a:t>
            </a:r>
            <a:r>
              <a:rPr lang="en-CA" altLang="zh-CN" sz="1200" dirty="0" smtClean="0">
                <a:ea typeface="Arial Unicode MS" panose="020B0604020202020204" pitchFamily="34" charset="-122"/>
                <a:cs typeface="Arial Unicode MS" panose="020B0604020202020204" pitchFamily="34" charset="-122"/>
              </a:rPr>
              <a:t> </a:t>
            </a:r>
            <a:endParaRPr lang="zh-CN" altLang="zh-CN" sz="1200" dirty="0" smtClean="0">
              <a:ea typeface="Arial Unicode MS" panose="020B0604020202020204" pitchFamily="34" charset="-122"/>
              <a:cs typeface="Arial Unicode MS" panose="020B0604020202020204" pitchFamily="34" charset="-122"/>
            </a:endParaRPr>
          </a:p>
          <a:p>
            <a:endParaRPr lang="en-US" altLang="zh-CN" b="1" i="1" dirty="0">
              <a:latin typeface="+mj-lt"/>
            </a:endParaRPr>
          </a:p>
        </p:txBody>
      </p:sp>
      <p:sp>
        <p:nvSpPr>
          <p:cNvPr id="28" name="TextBox 27"/>
          <p:cNvSpPr txBox="1"/>
          <p:nvPr/>
        </p:nvSpPr>
        <p:spPr>
          <a:xfrm>
            <a:off x="3327301" y="9515926"/>
            <a:ext cx="256802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100" dirty="0"/>
              <a:t>2</a:t>
            </a:r>
            <a:endParaRPr lang="zh-CN" altLang="en-US" sz="1100" dirty="0"/>
          </a:p>
        </p:txBody>
      </p:sp>
      <p:sp>
        <p:nvSpPr>
          <p:cNvPr id="25" name="TextBox 20"/>
          <p:cNvSpPr txBox="1">
            <a:spLocks noChangeArrowheads="1"/>
          </p:cNvSpPr>
          <p:nvPr/>
        </p:nvSpPr>
        <p:spPr bwMode="auto">
          <a:xfrm>
            <a:off x="368422" y="8083098"/>
            <a:ext cx="5917757" cy="10156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sz="1200" b="1" dirty="0">
                <a:latin typeface="+mn-lt"/>
              </a:rPr>
              <a:t>NOTE: </a:t>
            </a:r>
            <a:endParaRPr lang="en-US" altLang="zh-CN" sz="1200" b="1" dirty="0" smtClean="0">
              <a:latin typeface="+mn-lt"/>
            </a:endParaRPr>
          </a:p>
          <a:p>
            <a:pPr eaLnBrk="1" hangingPunct="1"/>
            <a:r>
              <a:rPr lang="en-US" altLang="zh-CN" sz="1200" dirty="0" smtClean="0">
                <a:latin typeface="+mn-lt"/>
              </a:rPr>
              <a:t>1. The </a:t>
            </a:r>
            <a:r>
              <a:rPr lang="en-US" altLang="zh-CN" sz="1200" dirty="0">
                <a:latin typeface="+mn-lt"/>
              </a:rPr>
              <a:t>product is designed to meet environmental ratings but not </a:t>
            </a:r>
            <a:r>
              <a:rPr lang="en-US" altLang="zh-CN" sz="1200" dirty="0" smtClean="0">
                <a:latin typeface="+mn-lt"/>
              </a:rPr>
              <a:t>tested. If </a:t>
            </a:r>
            <a:r>
              <a:rPr lang="zh-CN" altLang="en-US" sz="1200" dirty="0">
                <a:latin typeface="+mn-lt"/>
              </a:rPr>
              <a:t>you </a:t>
            </a:r>
            <a:r>
              <a:rPr lang="en-US" altLang="zh-CN" sz="1200" dirty="0">
                <a:latin typeface="+mn-lt"/>
              </a:rPr>
              <a:t>need to test environmental  condition, please contact our sales department</a:t>
            </a:r>
            <a:r>
              <a:rPr lang="en-US" altLang="zh-CN" sz="1200" dirty="0" smtClean="0">
                <a:latin typeface="+mn-lt"/>
              </a:rPr>
              <a:t>.</a:t>
            </a:r>
            <a:endParaRPr lang="en-US" altLang="zh-CN" sz="1200" dirty="0" smtClean="0">
              <a:latin typeface="+mn-lt"/>
            </a:endParaRPr>
          </a:p>
          <a:p>
            <a:pPr eaLnBrk="1" hangingPunct="1"/>
            <a:r>
              <a:rPr lang="en-US" altLang="zh-CN" sz="1200" dirty="0" smtClean="0">
                <a:latin typeface="+mn-lt"/>
              </a:rPr>
              <a:t>2. </a:t>
            </a:r>
            <a:r>
              <a:rPr lang="en-US" altLang="zh-CN" sz="1200" dirty="0" err="1" smtClean="0">
                <a:latin typeface="+mn-lt"/>
              </a:rPr>
              <a:t>Miczen</a:t>
            </a:r>
            <a:r>
              <a:rPr lang="en-US" altLang="zh-CN" sz="1200" dirty="0" smtClean="0">
                <a:latin typeface="+mn-lt"/>
              </a:rPr>
              <a:t> technologies co., Ltd. reserves the right to change the above information without notice.</a:t>
            </a:r>
            <a:endParaRPr lang="zh-CN" altLang="en-US" sz="1200" dirty="0">
              <a:latin typeface="+mn-lt"/>
            </a:endParaRPr>
          </a:p>
        </p:txBody>
      </p:sp>
      <p:sp>
        <p:nvSpPr>
          <p:cNvPr id="2084" name="Rectangle 36"/>
          <p:cNvSpPr>
            <a:spLocks noChangeArrowheads="1"/>
          </p:cNvSpPr>
          <p:nvPr/>
        </p:nvSpPr>
        <p:spPr bwMode="auto">
          <a:xfrm>
            <a:off x="0" y="0"/>
            <a:ext cx="6858000" cy="0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none" lIns="91440" tIns="45720" rIns="91440" bIns="45720" numCol="1" anchor="ctr" anchorCtr="0" compatLnSpc="1">
            <a:spAutoFit/>
          </a:bodyPr>
          <a:lstStyle/>
          <a:p>
            <a:endParaRPr lang="zh-CN" altLang="en-US"/>
          </a:p>
        </p:txBody>
      </p:sp>
      <p:graphicFrame>
        <p:nvGraphicFramePr>
          <p:cNvPr id="2083" name="Object 35"/>
          <p:cNvGraphicFramePr>
            <a:graphicFrameLocks noChangeAspect="1"/>
          </p:cNvGraphicFramePr>
          <p:nvPr/>
        </p:nvGraphicFramePr>
        <p:xfrm>
          <a:off x="357166" y="2095480"/>
          <a:ext cx="6092689" cy="4429156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25" name="AutoCAD Drawing" r:id="rId1" imgW="306495450" imgH="226771200" progId="AutoCAD.Drawing.17">
                  <p:embed/>
                </p:oleObj>
              </mc:Choice>
              <mc:Fallback>
                <p:oleObj name="AutoCAD Drawing" r:id="rId1" imgW="306495450" imgH="226771200" progId="AutoCAD.Drawing.17">
                  <p:embed/>
                  <p:pic>
                    <p:nvPicPr>
                      <p:cNvPr id="0" name="图片 1024"/>
                      <p:cNvPicPr>
                        <a:picLocks noChangeAspect="1"/>
                      </p:cNvPicPr>
                      <p:nvPr/>
                    </p:nvPicPr>
                    <p:blipFill>
                      <a:blip r:embed="rId2"/>
                      <a:srcRect l="6052" t="2371" r="5103" b="183"/>
                      <a:stretch>
                        <a:fillRect/>
                      </a:stretch>
                    </p:blipFill>
                    <p:spPr>
                      <a:xfrm>
                        <a:off x="357166" y="2095480"/>
                        <a:ext cx="6092689" cy="4429156"/>
                      </a:xfrm>
                      <a:prstGeom prst="rect">
                        <a:avLst/>
                      </a:prstGeom>
                      <a:noFill/>
                      <a:ln w="9525"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ags/tag1.xml><?xml version="1.0" encoding="utf-8"?>
<p:tagLst xmlns:p="http://schemas.openxmlformats.org/presentationml/2006/main">
  <p:tag name="KSO_WM_UNIT_TABLE_BEAUTIFY" val="smartTable{1e29e78a-78f6-4d03-ab87-467ca74124b3}"/>
</p:tagLst>
</file>

<file path=ppt/theme/theme1.xml><?xml version="1.0" encoding="utf-8"?>
<a:theme xmlns:a="http://schemas.openxmlformats.org/drawingml/2006/main" name="中文背景模板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中文背景模板</Template>
  <TotalTime>0</TotalTime>
  <Words>1229</Words>
  <Application>WPS 演示</Application>
  <PresentationFormat>A4 纸张(210x297 毫米)</PresentationFormat>
  <Paragraphs>139</Paragraphs>
  <Slides>2</Slides>
  <Notes>0</Notes>
  <HiddenSlides>0</HiddenSlides>
  <MMClips>0</MMClips>
  <ScaleCrop>false</ScaleCrop>
  <HeadingPairs>
    <vt:vector size="8" baseType="variant">
      <vt:variant>
        <vt:lpstr>已用的字体</vt:lpstr>
      </vt:variant>
      <vt:variant>
        <vt:i4>12</vt:i4>
      </vt:variant>
      <vt:variant>
        <vt:lpstr>主题</vt:lpstr>
      </vt:variant>
      <vt:variant>
        <vt:i4>1</vt:i4>
      </vt:variant>
      <vt:variant>
        <vt:lpstr>嵌入 OLE 服务器</vt:lpstr>
      </vt:variant>
      <vt:variant>
        <vt:i4>1</vt:i4>
      </vt:variant>
      <vt:variant>
        <vt:lpstr>幻灯片标题</vt:lpstr>
      </vt:variant>
      <vt:variant>
        <vt:i4>2</vt:i4>
      </vt:variant>
    </vt:vector>
  </HeadingPairs>
  <TitlesOfParts>
    <vt:vector size="16" baseType="lpstr">
      <vt:lpstr>Arial</vt:lpstr>
      <vt:lpstr>宋体</vt:lpstr>
      <vt:lpstr>Wingdings</vt:lpstr>
      <vt:lpstr>Calibri</vt:lpstr>
      <vt:lpstr>Roboto</vt:lpstr>
      <vt:lpstr>Microsoft JhengHei UI</vt:lpstr>
      <vt:lpstr>Candara</vt:lpstr>
      <vt:lpstr>Microsoft YaHei UI</vt:lpstr>
      <vt:lpstr>Arial Unicode MS</vt:lpstr>
      <vt:lpstr>Wingdings</vt:lpstr>
      <vt:lpstr>微软雅黑</vt:lpstr>
      <vt:lpstr>Arial Unicode MS</vt:lpstr>
      <vt:lpstr>中文背景模板</vt:lpstr>
      <vt:lpstr>AutoCAD.Drawing.17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dell</dc:creator>
  <cp:lastModifiedBy>Administrator</cp:lastModifiedBy>
  <cp:revision>91</cp:revision>
  <dcterms:created xsi:type="dcterms:W3CDTF">2018-01-02T02:36:00Z</dcterms:created>
  <dcterms:modified xsi:type="dcterms:W3CDTF">2022-02-25T02:39:58Z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511C4A954E5049C5B83F2ABCCBA756B2</vt:lpwstr>
  </property>
  <property fmtid="{D5CDD505-2E9C-101B-9397-08002B2CF9AE}" pid="3" name="KSOProductBuildVer">
    <vt:lpwstr>2052-11.1.0.11294</vt:lpwstr>
  </property>
</Properties>
</file>