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256" r:id="rId3"/>
    <p:sldId id="258" r:id="rId4"/>
  </p:sldIdLst>
  <p:sldSz cx="6858000" cy="9906000" type="A4"/>
  <p:notesSz cx="6858000" cy="9144000"/>
  <p:custDataLst>
    <p:tags r:id="rId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0" userDrawn="1">
          <p15:clr>
            <a:srgbClr val="A4A3A4"/>
          </p15:clr>
        </p15:guide>
        <p15:guide id="2" pos="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897" autoAdjust="0"/>
    <p:restoredTop sz="84133" autoAdjust="0"/>
  </p:normalViewPr>
  <p:slideViewPr>
    <p:cSldViewPr showGuides="1">
      <p:cViewPr varScale="1">
        <p:scale>
          <a:sx n="115" d="100"/>
          <a:sy n="115" d="100"/>
        </p:scale>
        <p:origin x="6816" y="108"/>
      </p:cViewPr>
      <p:guideLst>
        <p:guide orient="horz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1" d="100"/>
          <a:sy n="81" d="100"/>
        </p:scale>
        <p:origin x="-1068" y="-102"/>
      </p:cViewPr>
      <p:guideLst>
        <p:guide orient="horz" pos="2880"/>
        <p:guide pos="217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gs" Target="tags/tag2.xml"/><Relationship Id="rId8" Type="http://schemas.openxmlformats.org/officeDocument/2006/relationships/tableStyles" Target="tableStyles.xml"/><Relationship Id="rId7" Type="http://schemas.openxmlformats.org/officeDocument/2006/relationships/viewProps" Target="viewProps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1642BB-1847-473F-A388-2A46C64BC9E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241550" y="685800"/>
            <a:ext cx="2374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4114B6-D4D4-448A-9FDA-B2F2BFDE2F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514350" y="3077282"/>
            <a:ext cx="5829300" cy="2123369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541735" y="6365523"/>
            <a:ext cx="5829300" cy="1967442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541735" y="4198586"/>
            <a:ext cx="5829300" cy="216693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257175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2628900" y="3338690"/>
            <a:ext cx="2257425" cy="944280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3483769" y="2217385"/>
            <a:ext cx="3031331" cy="92410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3483769" y="3141486"/>
            <a:ext cx="3031331" cy="570741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4405"/>
            <a:ext cx="2256235" cy="1678517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2681287" y="394406"/>
            <a:ext cx="3833813" cy="8454497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42900" y="2072923"/>
            <a:ext cx="2256235" cy="67759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44216" y="6934200"/>
            <a:ext cx="4114800" cy="818622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 smtClean="0"/>
              <a:t>单击图标添加图片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344216" y="7752822"/>
            <a:ext cx="4114800" cy="116257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42900" y="2311401"/>
            <a:ext cx="6172200" cy="653750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3729037" y="573264"/>
            <a:ext cx="1157288" cy="1220822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257175" y="573264"/>
            <a:ext cx="3357563" cy="1220822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342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9A61CFD9-9D77-421D-874A-C04F2E4EB42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2343150" y="9181395"/>
            <a:ext cx="2171700" cy="527403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4914900" y="9181395"/>
            <a:ext cx="1600200" cy="527403"/>
          </a:xfrm>
          <a:prstGeom prst="rect">
            <a:avLst/>
          </a:prstGeom>
        </p:spPr>
        <p:txBody>
          <a:bodyPr/>
          <a:lstStyle/>
          <a:p>
            <a:fld id="{87B9465A-A076-42EC-9CBB-9D221483B99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pn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接连接符 9"/>
          <p:cNvCxnSpPr/>
          <p:nvPr/>
        </p:nvCxnSpPr>
        <p:spPr>
          <a:xfrm>
            <a:off x="408940" y="9057456"/>
            <a:ext cx="6057900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accent5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1" name="文本框 11"/>
          <p:cNvSpPr txBox="1"/>
          <p:nvPr/>
        </p:nvSpPr>
        <p:spPr>
          <a:xfrm>
            <a:off x="427990" y="9091994"/>
            <a:ext cx="6038850" cy="4514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1400"/>
              </a:lnSpc>
            </a:pP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M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Z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   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H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N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G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I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   C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O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,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L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T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D</a:t>
            </a:r>
            <a:r>
              <a:rPr lang="en-US" altLang="zh-CN" sz="8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2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.</a:t>
            </a:r>
            <a:endParaRPr lang="en-US" altLang="zh-CN" sz="1200" b="1" dirty="0">
              <a:solidFill>
                <a:schemeClr val="tx1"/>
              </a:solidFill>
              <a:latin typeface="Calibri" panose="020F0502020204030204" pitchFamily="34" charset="0"/>
            </a:endParaRPr>
          </a:p>
          <a:p>
            <a:pPr algn="ctr">
              <a:lnSpc>
                <a:spcPts val="1400"/>
              </a:lnSpc>
            </a:pP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Phone: +86 28 </a:t>
            </a:r>
            <a:r>
              <a:rPr lang="en-US" altLang="zh-CN" sz="1000" b="1" dirty="0">
                <a:solidFill>
                  <a:schemeClr val="tx1"/>
                </a:solidFill>
                <a:latin typeface="Calibri" panose="020F0502020204030204" pitchFamily="34" charset="0"/>
              </a:rPr>
              <a:t>65003621 |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E-mail: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sales@miczen.com | Web:</a:t>
            </a:r>
            <a:r>
              <a:rPr lang="en-US" altLang="zh-CN" sz="1000" b="1" baseline="0" dirty="0" smtClean="0">
                <a:solidFill>
                  <a:schemeClr val="tx1"/>
                </a:solidFill>
                <a:latin typeface="Calibri" panose="020F0502020204030204" pitchFamily="34" charset="0"/>
              </a:rPr>
              <a:t> </a:t>
            </a:r>
            <a:r>
              <a:rPr lang="en-US" altLang="zh-CN" sz="1000" b="1" dirty="0" smtClean="0">
                <a:solidFill>
                  <a:schemeClr val="tx1"/>
                </a:solidFill>
                <a:latin typeface="Calibri" panose="020F0502020204030204" pitchFamily="34" charset="0"/>
              </a:rPr>
              <a:t>www.miczen.com </a:t>
            </a:r>
            <a:endParaRPr lang="en-US" altLang="zh-CN" sz="1000" b="1" dirty="0">
              <a:solidFill>
                <a:schemeClr val="tx1"/>
              </a:solidFill>
              <a:latin typeface="Calibri" panose="020F0502020204030204" pitchFamily="34" charset="0"/>
            </a:endParaRPr>
          </a:p>
        </p:txBody>
      </p:sp>
      <p:sp>
        <p:nvSpPr>
          <p:cNvPr id="12" name="文本框 13"/>
          <p:cNvSpPr txBox="1"/>
          <p:nvPr/>
        </p:nvSpPr>
        <p:spPr>
          <a:xfrm>
            <a:off x="3110865" y="9531315"/>
            <a:ext cx="6858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000" dirty="0"/>
              <a:t>&lt; </a:t>
            </a:r>
            <a:r>
              <a:rPr lang="en-US" altLang="zh-CN" sz="1000" baseline="0" dirty="0" smtClean="0"/>
              <a:t>  </a:t>
            </a:r>
            <a:r>
              <a:rPr lang="en-US" altLang="zh-CN" sz="1000" dirty="0" smtClean="0"/>
              <a:t> </a:t>
            </a:r>
            <a:r>
              <a:rPr lang="en-US" altLang="zh-CN" sz="1000" dirty="0"/>
              <a:t>&gt;</a:t>
            </a:r>
            <a:endParaRPr lang="en-US" altLang="zh-CN" sz="1000" dirty="0"/>
          </a:p>
        </p:txBody>
      </p:sp>
      <p:cxnSp>
        <p:nvCxnSpPr>
          <p:cNvPr id="13" name="直接连接符 12"/>
          <p:cNvCxnSpPr/>
          <p:nvPr/>
        </p:nvCxnSpPr>
        <p:spPr>
          <a:xfrm>
            <a:off x="3429000" y="9057456"/>
            <a:ext cx="3037840" cy="0"/>
          </a:xfrm>
          <a:prstGeom prst="line">
            <a:avLst/>
          </a:prstGeom>
          <a:solidFill>
            <a:schemeClr val="accent1"/>
          </a:solidFill>
          <a:ln w="19050" cap="flat" cmpd="sng" algn="ctr">
            <a:solidFill>
              <a:schemeClr val="accent1">
                <a:lumMod val="75000"/>
              </a:scheme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4" name="直接连接符 13"/>
          <p:cNvCxnSpPr/>
          <p:nvPr/>
        </p:nvCxnSpPr>
        <p:spPr>
          <a:xfrm>
            <a:off x="408940" y="9057456"/>
            <a:ext cx="3020060" cy="0"/>
          </a:xfrm>
          <a:prstGeom prst="line">
            <a:avLst/>
          </a:prstGeom>
          <a:ln w="1905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矩形 16"/>
          <p:cNvSpPr/>
          <p:nvPr userDrawn="1"/>
        </p:nvSpPr>
        <p:spPr>
          <a:xfrm>
            <a:off x="0" y="184444"/>
            <a:ext cx="169776" cy="849325"/>
          </a:xfrm>
          <a:prstGeom prst="rect">
            <a:avLst/>
          </a:prstGeom>
          <a:solidFill>
            <a:srgbClr val="FF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TextBox 10"/>
          <p:cNvSpPr txBox="1">
            <a:spLocks noChangeArrowheads="1"/>
          </p:cNvSpPr>
          <p:nvPr userDrawn="1"/>
        </p:nvSpPr>
        <p:spPr bwMode="auto">
          <a:xfrm>
            <a:off x="301971" y="636865"/>
            <a:ext cx="4423171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ts val="2500"/>
              </a:lnSpc>
            </a:pPr>
            <a:r>
              <a:rPr lang="en-US" altLang="zh-CN" sz="2000" b="1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P/N: CCL045048GW</a:t>
            </a:r>
            <a:endParaRPr lang="en-US" altLang="zh-CN" sz="2000" b="1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19" name="TextBox 11"/>
          <p:cNvSpPr txBox="1">
            <a:spLocks noChangeArrowheads="1"/>
          </p:cNvSpPr>
          <p:nvPr userDrawn="1"/>
        </p:nvSpPr>
        <p:spPr bwMode="auto">
          <a:xfrm>
            <a:off x="301971" y="265945"/>
            <a:ext cx="5028565" cy="4114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indent="0" algn="l" defTabSz="914400" rtl="0" eaLnBrk="1" fontAlgn="auto" latinLnBrk="0" hangingPunct="1">
              <a:lnSpc>
                <a:spcPts val="25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altLang="zh-CN" sz="2000" b="1" kern="1200" dirty="0" smtClean="0">
                <a:solidFill>
                  <a:schemeClr val="tx1"/>
                </a:solidFill>
                <a:latin typeface="+mn-lt"/>
                <a:ea typeface="Roboto" panose="02000000000000000000" pitchFamily="2" charset="0"/>
                <a:cs typeface="Roboto" panose="02000000000000000000" pitchFamily="2" charset="0"/>
              </a:rPr>
              <a:t>4.5-4.8GHz Coaxial Circulator</a:t>
            </a:r>
            <a:endParaRPr lang="en-US" altLang="zh-CN" sz="2000" b="1" kern="1200" dirty="0" smtClean="0">
              <a:solidFill>
                <a:schemeClr val="tx1"/>
              </a:solidFill>
              <a:latin typeface="+mn-lt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grpSp>
        <p:nvGrpSpPr>
          <p:cNvPr id="21" name="组合 20"/>
          <p:cNvGrpSpPr/>
          <p:nvPr userDrawn="1"/>
        </p:nvGrpSpPr>
        <p:grpSpPr>
          <a:xfrm>
            <a:off x="4909185" y="184444"/>
            <a:ext cx="1944216" cy="862747"/>
            <a:chOff x="4725144" y="224945"/>
            <a:chExt cx="2160241" cy="958608"/>
          </a:xfrm>
        </p:grpSpPr>
        <p:sp>
          <p:nvSpPr>
            <p:cNvPr id="22" name="矩形 21"/>
            <p:cNvSpPr/>
            <p:nvPr/>
          </p:nvSpPr>
          <p:spPr>
            <a:xfrm>
              <a:off x="5371426" y="224945"/>
              <a:ext cx="1513959" cy="954108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79321" y="433972"/>
              <a:ext cx="1298169" cy="527058"/>
            </a:xfrm>
            <a:prstGeom prst="rect">
              <a:avLst/>
            </a:prstGeom>
          </p:spPr>
        </p:pic>
        <p:cxnSp>
          <p:nvCxnSpPr>
            <p:cNvPr id="24" name="直接连接符 23"/>
            <p:cNvCxnSpPr/>
            <p:nvPr/>
          </p:nvCxnSpPr>
          <p:spPr>
            <a:xfrm>
              <a:off x="5301208" y="224945"/>
              <a:ext cx="0" cy="954108"/>
            </a:xfrm>
            <a:prstGeom prst="line">
              <a:avLst/>
            </a:prstGeom>
            <a:ln w="571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直接连接符 24"/>
            <p:cNvCxnSpPr/>
            <p:nvPr/>
          </p:nvCxnSpPr>
          <p:spPr>
            <a:xfrm>
              <a:off x="5211381" y="229445"/>
              <a:ext cx="0" cy="954108"/>
            </a:xfrm>
            <a:prstGeom prst="line">
              <a:avLst/>
            </a:prstGeom>
            <a:ln w="381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直接连接符 25"/>
            <p:cNvCxnSpPr/>
            <p:nvPr/>
          </p:nvCxnSpPr>
          <p:spPr>
            <a:xfrm>
              <a:off x="5121556" y="229445"/>
              <a:ext cx="0" cy="954108"/>
            </a:xfrm>
            <a:prstGeom prst="line">
              <a:avLst/>
            </a:prstGeom>
            <a:ln w="285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连接符 26"/>
            <p:cNvCxnSpPr/>
            <p:nvPr/>
          </p:nvCxnSpPr>
          <p:spPr>
            <a:xfrm>
              <a:off x="5031731" y="229445"/>
              <a:ext cx="0" cy="954108"/>
            </a:xfrm>
            <a:prstGeom prst="line">
              <a:avLst/>
            </a:prstGeom>
            <a:ln w="190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4941906" y="229445"/>
              <a:ext cx="0" cy="954108"/>
            </a:xfrm>
            <a:prstGeom prst="line">
              <a:avLst/>
            </a:prstGeom>
            <a:ln w="1270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>
              <a:off x="4869160" y="229445"/>
              <a:ext cx="0" cy="954108"/>
            </a:xfrm>
            <a:prstGeom prst="line">
              <a:avLst/>
            </a:prstGeom>
            <a:ln w="952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4797152" y="229445"/>
              <a:ext cx="0" cy="954108"/>
            </a:xfrm>
            <a:prstGeom prst="line">
              <a:avLst/>
            </a:prstGeom>
            <a:ln w="6350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>
              <a:off x="4725144" y="229445"/>
              <a:ext cx="0" cy="954108"/>
            </a:xfrm>
            <a:prstGeom prst="line">
              <a:avLst/>
            </a:prstGeom>
            <a:ln w="3175">
              <a:solidFill>
                <a:schemeClr val="accent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4" name="直接连接符 33"/>
          <p:cNvCxnSpPr/>
          <p:nvPr userDrawn="1"/>
        </p:nvCxnSpPr>
        <p:spPr>
          <a:xfrm>
            <a:off x="408940" y="632519"/>
            <a:ext cx="3456000" cy="0"/>
          </a:xfrm>
          <a:prstGeom prst="line">
            <a:avLst/>
          </a:prstGeom>
          <a:ln w="25400">
            <a:solidFill>
              <a:srgbClr val="FF33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tags" Target="../tags/tag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Box 16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 smtClean="0"/>
              <a:t>1</a:t>
            </a:r>
            <a:endParaRPr lang="zh-CN" altLang="en-US" sz="1100" dirty="0"/>
          </a:p>
        </p:txBody>
      </p:sp>
      <p:graphicFrame>
        <p:nvGraphicFramePr>
          <p:cNvPr id="11" name="表格 10"/>
          <p:cNvGraphicFramePr>
            <a:graphicFrameLocks noGrp="1"/>
          </p:cNvGraphicFramePr>
          <p:nvPr>
            <p:custDataLst>
              <p:tags r:id="rId1"/>
            </p:custDataLst>
          </p:nvPr>
        </p:nvGraphicFramePr>
        <p:xfrm>
          <a:off x="404664" y="3512840"/>
          <a:ext cx="5947470" cy="43326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81394"/>
                <a:gridCol w="1071570"/>
                <a:gridCol w="99636"/>
                <a:gridCol w="835171"/>
                <a:gridCol w="835171"/>
                <a:gridCol w="724528"/>
              </a:tblGrid>
              <a:tr h="377946">
                <a:tc>
                  <a:txBody>
                    <a:bodyPr/>
                    <a:lstStyle/>
                    <a:p>
                      <a:pPr algn="l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Parameter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Min.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Typ.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Max.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Units</a:t>
                      </a:r>
                      <a:endParaRPr lang="en-US" altLang="zh-CN" sz="1300" b="1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65007">
                <a:tc>
                  <a:txBody>
                    <a:bodyPr/>
                    <a:lstStyle/>
                    <a:p>
                      <a:pPr marL="0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Frequency Range</a:t>
                      </a:r>
                      <a:endParaRPr lang="en-US" altLang="zh-CN" sz="1300" b="0" i="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 smtClean="0">
                          <a:latin typeface="+mn-lt"/>
                          <a:ea typeface="Microsoft JhengHei UI" panose="020B0604030504040204" pitchFamily="34" charset="-120"/>
                        </a:rPr>
                        <a:t>4.5-4.8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GHz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Insertion</a:t>
                      </a:r>
                      <a:r>
                        <a:rPr lang="en-US" altLang="zh-CN" sz="1300" u="none" strike="noStrike" baseline="0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 Loss</a:t>
                      </a:r>
                      <a:endParaRPr lang="en-US" altLang="zh-CN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b="0" dirty="0">
                          <a:latin typeface="+mn-lt"/>
                          <a:ea typeface="Microsoft JhengHei UI" panose="020B0604030504040204" pitchFamily="34" charset="-120"/>
                        </a:rPr>
                        <a:t>0.3</a:t>
                      </a:r>
                      <a:endParaRPr lang="en-US" altLang="zh-CN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dB</a:t>
                      </a:r>
                      <a:endParaRPr lang="en-US" altLang="zh-CN" sz="1300" b="0" dirty="0" smtClean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Isolation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23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zh-CN" altLang="en-US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dB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VSWR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1.2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-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p>
                      <a:pPr marL="0" lvl="0" indent="71755" algn="l" defTabSz="914400" rtl="0" eaLnBrk="1" fontAlgn="ctr" latinLnBrk="0" hangingPunct="1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dirty="0" smtClean="0">
                          <a:effectLst/>
                          <a:latin typeface="Calibri" panose="020F0502020204030204" pitchFamily="34" charset="0"/>
                          <a:ea typeface="Microsoft JhengHei UI" panose="020B0604030504040204" pitchFamily="34" charset="-120"/>
                          <a:cs typeface="Calibri" panose="020F0502020204030204" pitchFamily="34" charset="0"/>
                          <a:sym typeface="+mn-ea"/>
                        </a:rPr>
                        <a:t>Forward Power  (CW)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zh-CN" altLang="en-US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10</a:t>
                      </a: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endParaRPr lang="en-US" altLang="zh-CN" sz="1300" u="none" strike="noStrike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p>
                      <a:pPr algn="ctr">
                        <a:lnSpc>
                          <a:spcPct val="80000"/>
                        </a:lnSpc>
                        <a:buNone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W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6994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Impedance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50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400" b="0" dirty="0" smtClean="0">
                          <a:latin typeface="Candara" panose="020E0502030303020204" pitchFamily="34" charset="0"/>
                          <a:cs typeface="Calibri" panose="020F0502020204030204" pitchFamily="34" charset="0"/>
                        </a:rPr>
                        <a:t>Ω</a:t>
                      </a:r>
                      <a:endParaRPr lang="en-US" altLang="zh-CN" sz="1400" b="0" dirty="0" smtClean="0">
                        <a:latin typeface="Candara" panose="020E0502030303020204" pitchFamily="34" charset="0"/>
                        <a:cs typeface="Calibri" panose="020F0502020204030204" pitchFamily="34" charset="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1551">
                <a:tc>
                  <a:txBody>
                    <a:bodyPr/>
                    <a:lstStyle/>
                    <a:p>
                      <a:pPr marL="0" marR="0" lvl="0" indent="71755" algn="l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Connector</a:t>
                      </a:r>
                      <a:endParaRPr lang="en-US" altLang="zh-CN" sz="1300" u="none" strike="noStrike" dirty="0" smtClean="0"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algn="ctr" defTabSz="914400" rtl="0" eaLnBrk="1" fontAlgn="ctr" latinLnBrk="0" hangingPunct="1">
                        <a:lnSpc>
                          <a:spcPct val="80000"/>
                        </a:lnSpc>
                      </a:pPr>
                      <a:r>
                        <a:rPr lang="en-US" altLang="zh-CN" sz="1300" kern="1200" dirty="0" smtClean="0">
                          <a:solidFill>
                            <a:schemeClr val="tx1"/>
                          </a:solidFill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 WR229</a:t>
                      </a:r>
                      <a:endParaRPr lang="en-US" altLang="zh-CN" sz="1300" kern="1200" dirty="0" smtClean="0">
                        <a:solidFill>
                          <a:schemeClr val="tx1"/>
                        </a:solidFill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Material 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Aluminum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Weight</a:t>
                      </a:r>
                      <a:endParaRPr lang="en-US" sz="13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algn="ctr">
                        <a:lnSpc>
                          <a:spcPct val="80000"/>
                        </a:lnSpc>
                      </a:pPr>
                      <a:r>
                        <a:rPr lang="en-US" altLang="zh-CN" sz="1300" dirty="0" smtClean="0">
                          <a:latin typeface="+mn-lt"/>
                          <a:ea typeface="Microsoft JhengHei UI" panose="020B0604030504040204" pitchFamily="34" charset="-120"/>
                        </a:rPr>
                        <a:t>/g</a:t>
                      </a:r>
                      <a:endParaRPr lang="zh-CN" altLang="en-US" sz="1300" b="0" dirty="0"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56005">
                <a:tc>
                  <a:txBody>
                    <a:bodyPr/>
                    <a:lstStyle/>
                    <a:p>
                      <a:pPr lvl="0" indent="71755" algn="l" rtl="0" fontAlgn="ctr">
                        <a:lnSpc>
                          <a:spcPct val="80000"/>
                        </a:lnSpc>
                      </a:pPr>
                      <a:r>
                        <a:rPr lang="en-US" sz="1300" u="none" strike="noStrike" dirty="0" smtClean="0">
                          <a:effectLst/>
                          <a:latin typeface="+mn-lt"/>
                          <a:ea typeface="Microsoft JhengHei UI" panose="020B0604030504040204" pitchFamily="34" charset="-120"/>
                        </a:rPr>
                        <a:t>Package Sealing</a:t>
                      </a:r>
                      <a:endParaRPr lang="en-US" sz="1300" b="0" i="0" u="none" strike="noStrike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</a:endParaRPr>
                    </a:p>
                  </a:txBody>
                  <a:tcPr marL="7147" marR="7147" marT="7744" marB="0" anchor="ctr">
                    <a:lnL>
                      <a:noFill/>
                    </a:lnL>
                    <a:lnR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5">
                  <a:txBody>
                    <a:bodyPr/>
                    <a:lstStyle/>
                    <a:p>
                      <a:pPr marL="0" marR="0" lvl="0" indent="71755" algn="ctr" defTabSz="914400" rtl="0" eaLnBrk="1" fontAlgn="ctr" latinLnBrk="0" hangingPunct="1">
                        <a:lnSpc>
                          <a:spcPct val="8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3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Microsoft JhengHei UI" panose="020B0604030504040204" pitchFamily="34" charset="-120"/>
                          <a:cs typeface="+mn-cs"/>
                        </a:rPr>
                        <a:t>Nickel Plated</a:t>
                      </a:r>
                      <a:endParaRPr lang="en-US" altLang="zh-CN" sz="1300" u="none" strike="noStrike" kern="1200" dirty="0" smtClean="0">
                        <a:solidFill>
                          <a:schemeClr val="tx1"/>
                        </a:solidFill>
                        <a:effectLst/>
                        <a:latin typeface="+mn-lt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74236" marR="74236" marT="37120" marB="37120" anchor="ctr">
                    <a:lnL w="3175" cap="flat" cmpd="sng" algn="ctr">
                      <a:noFill/>
                      <a:prstDash val="dot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cPr/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 anchor="ctr">
                    <a:lnL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L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>
                          <a:lumMod val="50000"/>
                          <a:lumOff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3" name="矩形 12"/>
          <p:cNvSpPr/>
          <p:nvPr/>
        </p:nvSpPr>
        <p:spPr>
          <a:xfrm>
            <a:off x="382038" y="3152800"/>
            <a:ext cx="278743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400" b="1" dirty="0">
                <a:ea typeface="Microsoft JhengHei UI" panose="020B0604030504040204" pitchFamily="34" charset="-120"/>
              </a:rPr>
              <a:t>Electrical Specifications（</a:t>
            </a:r>
            <a:r>
              <a:rPr lang="en-US" altLang="zh-CN" sz="1400" b="1" dirty="0">
                <a:ea typeface="Microsoft JhengHei UI" panose="020B0604030504040204" pitchFamily="34" charset="-120"/>
              </a:rPr>
              <a:t>+25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℃）: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sp>
        <p:nvSpPr>
          <p:cNvPr id="18" name="TextBox 1"/>
          <p:cNvSpPr txBox="1">
            <a:spLocks noChangeArrowheads="1"/>
          </p:cNvSpPr>
          <p:nvPr/>
        </p:nvSpPr>
        <p:spPr bwMode="auto">
          <a:xfrm>
            <a:off x="4746836" y="2439515"/>
            <a:ext cx="213285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Radar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Communication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  <a:p>
            <a:pPr marL="184785" indent="-184785">
              <a:buSzPct val="120000"/>
              <a:buFont typeface="Arial" panose="020B0604020202020204" pitchFamily="34" charset="0"/>
              <a:buChar char="•"/>
            </a:pPr>
            <a:r>
              <a:rPr lang="en-US" altLang="zh-CN" sz="1200" dirty="0">
                <a:latin typeface="+mn-lt"/>
                <a:ea typeface="Microsoft JhengHei UI" panose="020B0604030504040204" pitchFamily="34" charset="-120"/>
              </a:rPr>
              <a:t>Receivers Systems</a:t>
            </a:r>
            <a:endParaRPr lang="en-US" altLang="zh-CN" sz="1200" dirty="0">
              <a:latin typeface="+mn-lt"/>
              <a:ea typeface="Microsoft JhengHei UI" panose="020B0604030504040204" pitchFamily="34" charset="-120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8171" y="8067881"/>
            <a:ext cx="544530" cy="519005"/>
          </a:xfrm>
          <a:prstGeom prst="rect">
            <a:avLst/>
          </a:prstGeom>
        </p:spPr>
      </p:pic>
      <p:sp>
        <p:nvSpPr>
          <p:cNvPr id="21" name="矩形 20"/>
          <p:cNvSpPr/>
          <p:nvPr/>
        </p:nvSpPr>
        <p:spPr>
          <a:xfrm>
            <a:off x="332656" y="8067881"/>
            <a:ext cx="2389180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400" b="1" dirty="0">
                <a:ea typeface="Microsoft JhengHei UI" panose="020B0604030504040204" pitchFamily="34" charset="-120"/>
              </a:rPr>
              <a:t>Environmental</a:t>
            </a:r>
            <a:r>
              <a:rPr lang="zh-CN" altLang="en-US" sz="1400" b="1" dirty="0">
                <a:ea typeface="Microsoft JhengHei UI" panose="020B0604030504040204" pitchFamily="34" charset="-120"/>
              </a:rPr>
              <a:t> Specifications:</a:t>
            </a:r>
            <a:endParaRPr lang="zh-CN" altLang="en-US" sz="1400" b="1" dirty="0">
              <a:ea typeface="Microsoft JhengHei UI" panose="020B0604030504040204" pitchFamily="34" charset="-120"/>
            </a:endParaRPr>
          </a:p>
        </p:txBody>
      </p:sp>
      <p:graphicFrame>
        <p:nvGraphicFramePr>
          <p:cNvPr id="22" name="表格 21"/>
          <p:cNvGraphicFramePr>
            <a:graphicFrameLocks noGrp="1"/>
          </p:cNvGraphicFramePr>
          <p:nvPr/>
        </p:nvGraphicFramePr>
        <p:xfrm>
          <a:off x="319233" y="8402333"/>
          <a:ext cx="4600227" cy="579596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310307"/>
                <a:gridCol w="2289920"/>
              </a:tblGrid>
              <a:tr h="248381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Operational</a:t>
                      </a:r>
                      <a:r>
                        <a:rPr lang="en-US" sz="1200" b="1" baseline="0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r>
                        <a:rPr lang="en-US" sz="1200" b="1" dirty="0" smtClean="0">
                          <a:solidFill>
                            <a:schemeClr val="tx1"/>
                          </a:solidFill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endParaRPr lang="en-US" altLang="en-US" sz="1200" b="1" dirty="0" smtClean="0">
                        <a:solidFill>
                          <a:schemeClr val="tx1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45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r>
                        <a:rPr lang="en-US" altLang="zh-CN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~+85</a:t>
                      </a:r>
                      <a:r>
                        <a:rPr lang="en-US" altLang="zh-CN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altLang="zh-CN" sz="1200" b="0" dirty="0" smtClean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26081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altLang="zh-CN" sz="1200" b="1" smtClean="0">
                          <a:latin typeface="Microsoft YaHei UI" panose="020B0503020204020204" pitchFamily="34" charset="-122"/>
                          <a:ea typeface="Microsoft YaHei UI" panose="020B0503020204020204" pitchFamily="34" charset="-122"/>
                        </a:rPr>
                        <a:t>※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Storage</a:t>
                      </a:r>
                      <a:r>
                        <a:rPr lang="en-US" altLang="zh-CN" sz="1200" b="1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 </a:t>
                      </a:r>
                      <a:r>
                        <a:rPr lang="en-US" altLang="zh-CN" sz="1200" u="none" strike="noStrike" kern="120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Temperature</a:t>
                      </a:r>
                      <a:endParaRPr lang="en-US" altLang="en-US" sz="1200" u="none" strike="noStrike" kern="1200" smtClean="0">
                        <a:solidFill>
                          <a:schemeClr val="tx1"/>
                        </a:solidFill>
                        <a:effectLst/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+mn-cs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-55℃~+</a:t>
                      </a:r>
                      <a:r>
                        <a:rPr lang="en-US" sz="120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  <a:cs typeface="+mn-cs"/>
                        </a:rPr>
                        <a:t>105</a:t>
                      </a:r>
                      <a:r>
                        <a:rPr lang="en-US" sz="1200" dirty="0" smtClean="0">
                          <a:latin typeface="Microsoft JhengHei UI" panose="020B0604030504040204" pitchFamily="34" charset="-120"/>
                          <a:ea typeface="Microsoft JhengHei UI" panose="020B0604030504040204" pitchFamily="34" charset="-120"/>
                        </a:rPr>
                        <a:t>℃</a:t>
                      </a:r>
                      <a:endParaRPr lang="en-US" sz="1200" b="0" dirty="0" smtClean="0">
                        <a:solidFill>
                          <a:srgbClr val="000000"/>
                        </a:solidFill>
                        <a:latin typeface="Microsoft JhengHei UI" panose="020B0604030504040204" pitchFamily="34" charset="-120"/>
                        <a:ea typeface="Microsoft JhengHei UI" panose="020B0604030504040204" pitchFamily="34" charset="-120"/>
                        <a:cs typeface="Arial Unicode MS" panose="020B0604020202020204" pitchFamily="34" charset="-122"/>
                      </a:endParaRPr>
                    </a:p>
                  </a:txBody>
                  <a:tcPr marL="98694" marR="98694" marT="53459" marB="53459" anchor="ctr">
                    <a:lnL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89" t="2504" r="13569" b="47745"/>
          <a:stretch>
            <a:fillRect/>
          </a:stretch>
        </p:blipFill>
        <p:spPr>
          <a:xfrm>
            <a:off x="5885023" y="8119426"/>
            <a:ext cx="554642" cy="406738"/>
          </a:xfrm>
          <a:prstGeom prst="rect">
            <a:avLst/>
          </a:prstGeom>
        </p:spPr>
      </p:pic>
      <p:sp>
        <p:nvSpPr>
          <p:cNvPr id="24" name="TextBox 3"/>
          <p:cNvSpPr txBox="1"/>
          <p:nvPr/>
        </p:nvSpPr>
        <p:spPr>
          <a:xfrm>
            <a:off x="4628171" y="8520264"/>
            <a:ext cx="19260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OBSERVE  </a:t>
            </a:r>
            <a:b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</a:br>
            <a:r>
              <a:rPr lang="en-US" altLang="zh-CN" sz="800" smtClean="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PRECAUTIONS  </a:t>
            </a:r>
            <a:r>
              <a:rPr lang="en-US" altLang="zh-CN" sz="800">
                <a:latin typeface="Microsoft JhengHei UI" panose="020B0604030504040204" pitchFamily="34" charset="-120"/>
                <a:ea typeface="Microsoft JhengHei UI" panose="020B0604030504040204" pitchFamily="34" charset="-120"/>
              </a:rPr>
              <a:t>ELECTROSTATIC  SENSITIVE  DEVICES</a:t>
            </a:r>
            <a:endParaRPr lang="zh-CN" altLang="en-US" sz="800" dirty="0">
              <a:latin typeface="Microsoft JhengHei UI" panose="020B0604030504040204" pitchFamily="34" charset="-120"/>
              <a:ea typeface="Microsoft JhengHei UI" panose="020B0604030504040204" pitchFamily="34" charset="-120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382038" y="1424608"/>
            <a:ext cx="3407002" cy="12915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300" b="1" dirty="0"/>
              <a:t>Description: </a:t>
            </a:r>
            <a:endParaRPr lang="en-US" altLang="zh-CN" sz="1300" b="1" dirty="0" smtClean="0"/>
          </a:p>
          <a:p>
            <a:r>
              <a:rPr lang="en-US" altLang="zh-CN" sz="1300" dirty="0" smtClean="0"/>
              <a:t>The circulator is a coaxial </a:t>
            </a:r>
            <a:r>
              <a:rPr lang="en-US" altLang="zh-CN" sz="1300" dirty="0"/>
              <a:t>circulator with a typical </a:t>
            </a:r>
            <a:r>
              <a:rPr lang="en-US" altLang="zh-CN" sz="1300" dirty="0" smtClean="0"/>
              <a:t> insertion l</a:t>
            </a:r>
            <a:r>
              <a:rPr lang="en-US" altLang="zh-CN" sz="1300" dirty="0" smtClean="0">
                <a:sym typeface="+mn-ea"/>
              </a:rPr>
              <a:t>oss </a:t>
            </a:r>
            <a:r>
              <a:rPr lang="en-US" altLang="zh-CN" sz="1300" dirty="0" smtClean="0"/>
              <a:t>of 0.4 </a:t>
            </a:r>
            <a:r>
              <a:rPr lang="en-US" altLang="zh-CN" sz="1300" dirty="0"/>
              <a:t>dB and a </a:t>
            </a:r>
            <a:r>
              <a:rPr lang="en-US" altLang="zh-CN" sz="1300" dirty="0" smtClean="0"/>
              <a:t>typical isolation of 20dB </a:t>
            </a:r>
            <a:r>
              <a:rPr lang="en-US" altLang="zh-CN" sz="1300" dirty="0"/>
              <a:t>across the frequency range of </a:t>
            </a:r>
            <a:r>
              <a:rPr lang="en-US" altLang="zh-CN" sz="1300" dirty="0" smtClean="0"/>
              <a:t>3.4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to </a:t>
            </a:r>
            <a:r>
              <a:rPr lang="en-US" altLang="zh-CN" sz="1300" dirty="0" smtClean="0"/>
              <a:t>4.2</a:t>
            </a:r>
            <a:r>
              <a:rPr lang="en-US" altLang="zh-CN" sz="1300" dirty="0" smtClean="0"/>
              <a:t> </a:t>
            </a:r>
            <a:r>
              <a:rPr lang="en-US" altLang="zh-CN" sz="1300" dirty="0"/>
              <a:t>GHz. </a:t>
            </a:r>
            <a:r>
              <a:rPr lang="en-US" altLang="zh-CN" sz="1300" dirty="0" smtClean="0"/>
              <a:t>Accept </a:t>
            </a:r>
            <a:r>
              <a:rPr lang="en-US" altLang="zh-CN" sz="1300" dirty="0"/>
              <a:t>customization according to different </a:t>
            </a:r>
            <a:r>
              <a:rPr lang="en-US" altLang="zh-CN" sz="1300" dirty="0" smtClean="0"/>
              <a:t>needs.</a:t>
            </a:r>
            <a:endParaRPr lang="zh-CN" altLang="en-US" sz="13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188640" y="1424608"/>
            <a:ext cx="3902863" cy="8002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indent="-285750">
              <a:buFont typeface="Wingdings" panose="05000000000000000000" charset="0"/>
              <a:buChar char="n"/>
            </a:pPr>
            <a:r>
              <a:rPr lang="en-US" altLang="zh-CN" sz="1600" b="1" dirty="0" smtClean="0">
                <a:latin typeface="+mj-lt"/>
              </a:rPr>
              <a:t>Outline Drawing</a:t>
            </a:r>
            <a:endParaRPr lang="en-US" altLang="zh-CN" sz="1600" b="1" dirty="0" smtClean="0">
              <a:latin typeface="+mj-lt"/>
            </a:endParaRPr>
          </a:p>
          <a:p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All Dimensions in mm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inches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Tolerance ±0.25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（</a:t>
            </a:r>
            <a:r>
              <a:rPr lang="en-US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0.01</a:t>
            </a:r>
            <a:r>
              <a:rPr lang="zh-CN" altLang="en-US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）</a:t>
            </a:r>
            <a:r>
              <a:rPr lang="en-CA" altLang="zh-CN" sz="1200" dirty="0" smtClean="0">
                <a:ea typeface="Arial Unicode MS" panose="020B0604020202020204" pitchFamily="34" charset="-122"/>
                <a:cs typeface="Arial Unicode MS" panose="020B0604020202020204" pitchFamily="34" charset="-122"/>
              </a:rPr>
              <a:t> </a:t>
            </a:r>
            <a:endParaRPr lang="zh-CN" altLang="zh-CN" sz="1200" dirty="0" smtClean="0">
              <a:ea typeface="Arial Unicode MS" panose="020B0604020202020204" pitchFamily="34" charset="-122"/>
              <a:cs typeface="Arial Unicode MS" panose="020B0604020202020204" pitchFamily="34" charset="-122"/>
            </a:endParaRPr>
          </a:p>
          <a:p>
            <a:endParaRPr lang="en-US" altLang="zh-CN" b="1" i="1" dirty="0">
              <a:latin typeface="+mj-lt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327301" y="9515926"/>
            <a:ext cx="25680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100" dirty="0"/>
              <a:t>2</a:t>
            </a:r>
            <a:endParaRPr lang="zh-CN" altLang="en-US" sz="1100" dirty="0"/>
          </a:p>
        </p:txBody>
      </p:sp>
      <p:sp>
        <p:nvSpPr>
          <p:cNvPr id="25" name="TextBox 20"/>
          <p:cNvSpPr txBox="1">
            <a:spLocks noChangeArrowheads="1"/>
          </p:cNvSpPr>
          <p:nvPr/>
        </p:nvSpPr>
        <p:spPr bwMode="auto">
          <a:xfrm>
            <a:off x="368422" y="8083098"/>
            <a:ext cx="5917757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200" b="1" dirty="0">
                <a:latin typeface="+mn-lt"/>
              </a:rPr>
              <a:t>NOTE: </a:t>
            </a:r>
            <a:endParaRPr lang="en-US" altLang="zh-CN" sz="1200" b="1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1. The </a:t>
            </a:r>
            <a:r>
              <a:rPr lang="en-US" altLang="zh-CN" sz="1200" dirty="0">
                <a:latin typeface="+mn-lt"/>
              </a:rPr>
              <a:t>product is designed to meet environmental ratings but not </a:t>
            </a:r>
            <a:r>
              <a:rPr lang="en-US" altLang="zh-CN" sz="1200" dirty="0" smtClean="0">
                <a:latin typeface="+mn-lt"/>
              </a:rPr>
              <a:t>tested. If </a:t>
            </a:r>
            <a:r>
              <a:rPr lang="zh-CN" altLang="en-US" sz="1200" dirty="0">
                <a:latin typeface="+mn-lt"/>
              </a:rPr>
              <a:t>you </a:t>
            </a:r>
            <a:r>
              <a:rPr lang="en-US" altLang="zh-CN" sz="1200" dirty="0">
                <a:latin typeface="+mn-lt"/>
              </a:rPr>
              <a:t>need to test environmental  condition, please contact our sales department</a:t>
            </a:r>
            <a:r>
              <a:rPr lang="en-US" altLang="zh-CN" sz="1200" dirty="0" smtClean="0">
                <a:latin typeface="+mn-lt"/>
              </a:rPr>
              <a:t>.</a:t>
            </a:r>
            <a:endParaRPr lang="en-US" altLang="zh-CN" sz="1200" dirty="0" smtClean="0">
              <a:latin typeface="+mn-lt"/>
            </a:endParaRPr>
          </a:p>
          <a:p>
            <a:pPr eaLnBrk="1" hangingPunct="1"/>
            <a:r>
              <a:rPr lang="en-US" altLang="zh-CN" sz="1200" dirty="0" smtClean="0">
                <a:latin typeface="+mn-lt"/>
              </a:rPr>
              <a:t>2. </a:t>
            </a:r>
            <a:r>
              <a:rPr lang="en-US" altLang="zh-CN" sz="1200" dirty="0" err="1" smtClean="0">
                <a:latin typeface="+mn-lt"/>
              </a:rPr>
              <a:t>Miczen</a:t>
            </a:r>
            <a:r>
              <a:rPr lang="en-US" altLang="zh-CN" sz="1200" dirty="0" smtClean="0">
                <a:latin typeface="+mn-lt"/>
              </a:rPr>
              <a:t> technologies co., Ltd. reserves the right to change the above information without notice.</a:t>
            </a:r>
            <a:endParaRPr lang="zh-CN" altLang="en-US" sz="1200" dirty="0">
              <a:latin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" y="2432050"/>
            <a:ext cx="5866765" cy="523367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p="http://schemas.openxmlformats.org/presentationml/2006/main">
  <p:tag name="KSO_WM_UNIT_TABLE_BEAUTIFY" val="smartTable{1852ea6c-273a-4049-b035-a17cad7ec3db}"/>
</p:tagLst>
</file>

<file path=ppt/tags/tag2.xml><?xml version="1.0" encoding="utf-8"?>
<p:tagLst xmlns:p="http://schemas.openxmlformats.org/presentationml/2006/main">
  <p:tag name="COMMONDATA" val="eyJoZGlkIjoiMTUwMGFlNGM2ZmJhOTk4MjY3ZjE2NTg4YjgyODJhNjgifQ=="/>
  <p:tag name="KSO_WPP_MARK_KEY" val="563de976-6fc8-4e95-8c0e-f89bd89d9d80"/>
</p:tagLst>
</file>

<file path=ppt/theme/theme1.xml><?xml version="1.0" encoding="utf-8"?>
<a:theme xmlns:a="http://schemas.openxmlformats.org/drawingml/2006/main" name="中文背景模板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中文背景模板</Template>
  <TotalTime>0</TotalTime>
  <Words>1121</Words>
  <Application>WPS 演示</Application>
  <PresentationFormat>A4 纸张(210x297 毫米)</PresentationFormat>
  <Paragraphs>139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15" baseType="lpstr">
      <vt:lpstr>Arial</vt:lpstr>
      <vt:lpstr>宋体</vt:lpstr>
      <vt:lpstr>Wingdings</vt:lpstr>
      <vt:lpstr>Calibri</vt:lpstr>
      <vt:lpstr>Roboto</vt:lpstr>
      <vt:lpstr>Microsoft JhengHei UI</vt:lpstr>
      <vt:lpstr>Candara</vt:lpstr>
      <vt:lpstr>Microsoft YaHei UI</vt:lpstr>
      <vt:lpstr>Arial Unicode MS</vt:lpstr>
      <vt:lpstr>Wingdings</vt:lpstr>
      <vt:lpstr>微软雅黑</vt:lpstr>
      <vt:lpstr>Arial Unicode MS</vt:lpstr>
      <vt:lpstr>中文背景模板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dell</dc:creator>
  <cp:lastModifiedBy>Administrator</cp:lastModifiedBy>
  <cp:revision>102</cp:revision>
  <dcterms:created xsi:type="dcterms:W3CDTF">2018-01-02T02:36:00Z</dcterms:created>
  <dcterms:modified xsi:type="dcterms:W3CDTF">2022-12-29T09:35:00Z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E63C2A0F41274E689FC220C964711010</vt:lpwstr>
  </property>
  <property fmtid="{D5CDD505-2E9C-101B-9397-08002B2CF9AE}" pid="3" name="KSOProductBuildVer">
    <vt:lpwstr>2052-11.1.0.12980</vt:lpwstr>
  </property>
</Properties>
</file>